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1"/>
  </p:notesMasterIdLst>
  <p:sldIdLst>
    <p:sldId id="257" r:id="rId5"/>
    <p:sldId id="1000" r:id="rId6"/>
    <p:sldId id="1001" r:id="rId7"/>
    <p:sldId id="984" r:id="rId8"/>
    <p:sldId id="993" r:id="rId9"/>
    <p:sldId id="994" r:id="rId10"/>
    <p:sldId id="995" r:id="rId11"/>
    <p:sldId id="985" r:id="rId12"/>
    <p:sldId id="986" r:id="rId13"/>
    <p:sldId id="988" r:id="rId14"/>
    <p:sldId id="977" r:id="rId15"/>
    <p:sldId id="990" r:id="rId16"/>
    <p:sldId id="989" r:id="rId17"/>
    <p:sldId id="991" r:id="rId18"/>
    <p:sldId id="992" r:id="rId19"/>
    <p:sldId id="998" r:id="rId20"/>
    <p:sldId id="997" r:id="rId21"/>
    <p:sldId id="978" r:id="rId22"/>
    <p:sldId id="981" r:id="rId23"/>
    <p:sldId id="980" r:id="rId24"/>
    <p:sldId id="983" r:id="rId25"/>
    <p:sldId id="282" r:id="rId26"/>
    <p:sldId id="283" r:id="rId27"/>
    <p:sldId id="284" r:id="rId28"/>
    <p:sldId id="285" r:id="rId29"/>
    <p:sldId id="286" r:id="rId30"/>
    <p:sldId id="287" r:id="rId31"/>
    <p:sldId id="999" r:id="rId32"/>
    <p:sldId id="265" r:id="rId33"/>
    <p:sldId id="266" r:id="rId34"/>
    <p:sldId id="267" r:id="rId35"/>
    <p:sldId id="268" r:id="rId36"/>
    <p:sldId id="270" r:id="rId37"/>
    <p:sldId id="271" r:id="rId38"/>
    <p:sldId id="272" r:id="rId39"/>
    <p:sldId id="98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03EC2-7011-CCA3-8D64-D6583AD714F7}" v="43" dt="2023-10-30T04:48:46.908"/>
    <p1510:client id="{0B3B7D33-D3DD-E6B2-6152-5AFBD395ABB9}" v="117" dt="2023-10-30T06:14:11.879"/>
    <p1510:client id="{0C10B4E1-F682-D4B6-B858-1882D51B5719}" v="263" dt="2023-10-30T06:06:53.910"/>
    <p1510:client id="{0C719E06-3C4D-5C03-67C1-AB17E19A2F7D}" v="16" dt="2023-11-02T11:55:24.828"/>
    <p1510:client id="{2FA93878-5003-34F0-6D0D-957884438282}" v="1" dt="2023-09-27T11:50:50.583"/>
    <p1510:client id="{4043C27F-9626-0E47-4463-4D35B25BFF18}" v="34" dt="2023-10-30T04:24:36.213"/>
    <p1510:client id="{A5720EF1-0282-8CB1-54C5-F4C53AC30C94}" v="1" dt="2023-10-04T05:00:49.764"/>
    <p1510:client id="{AEFF7411-09D8-2B0C-5134-28EBCF3DD798}" v="4" dt="2023-10-30T09:21:11.842"/>
    <p1510:client id="{C2E14F67-8ADB-B73C-AA80-1020F7A89F26}" v="1" dt="2023-10-25T09:49:42.052"/>
    <p1510:client id="{CCA0D216-D0FD-57FF-1A81-50DFAB6FCA12}" v="1" dt="2023-10-26T06:54:26.607"/>
    <p1510:client id="{D3FA5D6A-94A8-4D79-A9E6-DE3F3C6D0C2F}" v="2" dt="2023-06-22T09:10:59.138"/>
    <p1510:client id="{EBC6B787-7D58-9A92-74A6-60708249886C}" v="1" dt="2023-10-25T08:32:44.7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F8F217-D305-4CCD-B547-7A1447D5EDA0}"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0A0F1998-06DD-4D0A-A8FB-ECF1EC4BB00D}">
      <dgm:prSet phldrT="[Text]"/>
      <dgm:spPr/>
      <dgm:t>
        <a:bodyPr/>
        <a:lstStyle/>
        <a:p>
          <a:pPr>
            <a:buFont typeface="Wingdings" panose="05000000000000000000" pitchFamily="2" charset="2"/>
            <a:buChar char="q"/>
          </a:pPr>
          <a:r>
            <a:rPr lang="en-US">
              <a:solidFill>
                <a:schemeClr val="tx1">
                  <a:lumMod val="75000"/>
                  <a:lumOff val="25000"/>
                </a:schemeClr>
              </a:solidFill>
              <a:cs typeface="Calibri"/>
            </a:rPr>
            <a:t>Gather the required dataset</a:t>
          </a:r>
          <a:endParaRPr lang="en-IN"/>
        </a:p>
      </dgm:t>
    </dgm:pt>
    <dgm:pt modelId="{65494DE4-5748-419E-ADDB-7D35E19A4F34}" type="parTrans" cxnId="{0021D9E5-2B29-4D8B-853A-3CE0DA349B43}">
      <dgm:prSet/>
      <dgm:spPr/>
      <dgm:t>
        <a:bodyPr/>
        <a:lstStyle/>
        <a:p>
          <a:endParaRPr lang="en-IN"/>
        </a:p>
      </dgm:t>
    </dgm:pt>
    <dgm:pt modelId="{E417808E-4190-4225-A5BA-0246EC57F8FB}" type="sibTrans" cxnId="{0021D9E5-2B29-4D8B-853A-3CE0DA349B43}">
      <dgm:prSet/>
      <dgm:spPr/>
      <dgm:t>
        <a:bodyPr/>
        <a:lstStyle/>
        <a:p>
          <a:endParaRPr lang="en-IN"/>
        </a:p>
      </dgm:t>
    </dgm:pt>
    <dgm:pt modelId="{26C0B87A-D5EA-41A6-A795-34503D674DB3}">
      <dgm:prSet phldrT="[Text]"/>
      <dgm:spPr/>
      <dgm:t>
        <a:bodyPr/>
        <a:lstStyle/>
        <a:p>
          <a:pPr>
            <a:buFont typeface="Wingdings" panose="05000000000000000000" pitchFamily="2" charset="2"/>
            <a:buChar char="q"/>
          </a:pPr>
          <a:r>
            <a:rPr lang="en-US">
              <a:solidFill>
                <a:schemeClr val="tx1">
                  <a:lumMod val="75000"/>
                  <a:lumOff val="25000"/>
                </a:schemeClr>
              </a:solidFill>
              <a:cs typeface="Calibri"/>
            </a:rPr>
            <a:t>Understand the dataset</a:t>
          </a:r>
          <a:endParaRPr lang="en-IN"/>
        </a:p>
      </dgm:t>
    </dgm:pt>
    <dgm:pt modelId="{F1B09C20-0D83-48B6-B45A-6D865079D17E}" type="parTrans" cxnId="{2113AB05-4138-40DE-B63F-D964E4B4A820}">
      <dgm:prSet/>
      <dgm:spPr/>
      <dgm:t>
        <a:bodyPr/>
        <a:lstStyle/>
        <a:p>
          <a:endParaRPr lang="en-IN"/>
        </a:p>
      </dgm:t>
    </dgm:pt>
    <dgm:pt modelId="{F63E0C7C-990D-4AFF-BD92-4E5DF03C88A6}" type="sibTrans" cxnId="{2113AB05-4138-40DE-B63F-D964E4B4A820}">
      <dgm:prSet/>
      <dgm:spPr/>
      <dgm:t>
        <a:bodyPr/>
        <a:lstStyle/>
        <a:p>
          <a:endParaRPr lang="en-IN"/>
        </a:p>
      </dgm:t>
    </dgm:pt>
    <dgm:pt modelId="{BCD44B8F-B0D3-46AF-A119-7FB569682654}">
      <dgm:prSet phldrT="[Text]"/>
      <dgm:spPr/>
      <dgm:t>
        <a:bodyPr/>
        <a:lstStyle/>
        <a:p>
          <a:pPr>
            <a:buFont typeface="Wingdings" panose="05000000000000000000" pitchFamily="2" charset="2"/>
            <a:buChar char="q"/>
          </a:pPr>
          <a:r>
            <a:rPr lang="en-US">
              <a:solidFill>
                <a:schemeClr val="tx1">
                  <a:lumMod val="75000"/>
                  <a:lumOff val="25000"/>
                </a:schemeClr>
              </a:solidFill>
              <a:cs typeface="Calibri"/>
            </a:rPr>
            <a:t>Clean the dataset</a:t>
          </a:r>
          <a:endParaRPr lang="en-IN"/>
        </a:p>
      </dgm:t>
    </dgm:pt>
    <dgm:pt modelId="{D064364F-4E74-4963-8D16-2E9D078592E0}" type="parTrans" cxnId="{065A7B2F-1398-4A2E-B356-5B80E658D998}">
      <dgm:prSet/>
      <dgm:spPr/>
      <dgm:t>
        <a:bodyPr/>
        <a:lstStyle/>
        <a:p>
          <a:endParaRPr lang="en-IN"/>
        </a:p>
      </dgm:t>
    </dgm:pt>
    <dgm:pt modelId="{62791CAA-DF11-4F48-A636-793DAC062035}" type="sibTrans" cxnId="{065A7B2F-1398-4A2E-B356-5B80E658D998}">
      <dgm:prSet/>
      <dgm:spPr/>
      <dgm:t>
        <a:bodyPr/>
        <a:lstStyle/>
        <a:p>
          <a:endParaRPr lang="en-IN"/>
        </a:p>
      </dgm:t>
    </dgm:pt>
    <dgm:pt modelId="{79CCB8C8-9773-49DF-A68C-819800157AA6}">
      <dgm:prSet/>
      <dgm:spPr/>
      <dgm:t>
        <a:bodyPr/>
        <a:lstStyle/>
        <a:p>
          <a:pPr>
            <a:buFont typeface="Wingdings" panose="05000000000000000000" pitchFamily="2" charset="2"/>
            <a:buChar char="q"/>
          </a:pPr>
          <a:r>
            <a:rPr lang="en-US">
              <a:solidFill>
                <a:schemeClr val="tx1">
                  <a:lumMod val="75000"/>
                  <a:lumOff val="25000"/>
                </a:schemeClr>
              </a:solidFill>
              <a:cs typeface="Calibri"/>
            </a:rPr>
            <a:t>Do the necessary statistical analysis</a:t>
          </a:r>
          <a:endParaRPr lang="en-IN"/>
        </a:p>
      </dgm:t>
    </dgm:pt>
    <dgm:pt modelId="{ECBF458D-C55A-42F9-A2B4-F955BACB1859}" type="parTrans" cxnId="{EBC41C4C-5AF5-416D-83C1-6AB81305D748}">
      <dgm:prSet/>
      <dgm:spPr/>
      <dgm:t>
        <a:bodyPr/>
        <a:lstStyle/>
        <a:p>
          <a:endParaRPr lang="en-IN"/>
        </a:p>
      </dgm:t>
    </dgm:pt>
    <dgm:pt modelId="{AF771A8D-FAA8-4AB7-B25F-443F6BABAC12}" type="sibTrans" cxnId="{EBC41C4C-5AF5-416D-83C1-6AB81305D748}">
      <dgm:prSet/>
      <dgm:spPr/>
      <dgm:t>
        <a:bodyPr/>
        <a:lstStyle/>
        <a:p>
          <a:endParaRPr lang="en-IN"/>
        </a:p>
      </dgm:t>
    </dgm:pt>
    <dgm:pt modelId="{B229B340-5BC3-40C8-8B14-D3C428FDF90F}">
      <dgm:prSet/>
      <dgm:spPr/>
      <dgm:t>
        <a:bodyPr/>
        <a:lstStyle/>
        <a:p>
          <a:pPr>
            <a:buFont typeface="Wingdings" panose="05000000000000000000" pitchFamily="2" charset="2"/>
            <a:buChar char="q"/>
          </a:pPr>
          <a:r>
            <a:rPr lang="en-US">
              <a:solidFill>
                <a:schemeClr val="tx1">
                  <a:lumMod val="75000"/>
                  <a:lumOff val="25000"/>
                </a:schemeClr>
              </a:solidFill>
              <a:cs typeface="Calibri"/>
            </a:rPr>
            <a:t>Plot the necessary visualizations to draw out meaningful, actionable insights from the data.</a:t>
          </a:r>
          <a:endParaRPr lang="en-IN"/>
        </a:p>
      </dgm:t>
    </dgm:pt>
    <dgm:pt modelId="{03CAE86C-2DB4-45D9-A333-31664029F7BF}" type="parTrans" cxnId="{4A8CBE83-11FA-412A-9405-21B8C08F2706}">
      <dgm:prSet/>
      <dgm:spPr/>
      <dgm:t>
        <a:bodyPr/>
        <a:lstStyle/>
        <a:p>
          <a:endParaRPr lang="en-IN"/>
        </a:p>
      </dgm:t>
    </dgm:pt>
    <dgm:pt modelId="{AB4F2297-F026-4357-9B43-61C95EAE396C}" type="sibTrans" cxnId="{4A8CBE83-11FA-412A-9405-21B8C08F2706}">
      <dgm:prSet/>
      <dgm:spPr/>
      <dgm:t>
        <a:bodyPr/>
        <a:lstStyle/>
        <a:p>
          <a:endParaRPr lang="en-IN"/>
        </a:p>
      </dgm:t>
    </dgm:pt>
    <dgm:pt modelId="{15E80DF5-C1D2-4A85-9C06-1FA39A001442}" type="pres">
      <dgm:prSet presAssocID="{74F8F217-D305-4CCD-B547-7A1447D5EDA0}" presName="outerComposite" presStyleCnt="0">
        <dgm:presLayoutVars>
          <dgm:chMax val="5"/>
          <dgm:dir/>
          <dgm:resizeHandles val="exact"/>
        </dgm:presLayoutVars>
      </dgm:prSet>
      <dgm:spPr/>
    </dgm:pt>
    <dgm:pt modelId="{234E4D57-55DB-4880-A7D5-8276A4097FD5}" type="pres">
      <dgm:prSet presAssocID="{74F8F217-D305-4CCD-B547-7A1447D5EDA0}" presName="dummyMaxCanvas" presStyleCnt="0">
        <dgm:presLayoutVars/>
      </dgm:prSet>
      <dgm:spPr/>
    </dgm:pt>
    <dgm:pt modelId="{4553B509-B806-4BB7-96BA-7682F218A1C3}" type="pres">
      <dgm:prSet presAssocID="{74F8F217-D305-4CCD-B547-7A1447D5EDA0}" presName="FiveNodes_1" presStyleLbl="node1" presStyleIdx="0" presStyleCnt="5">
        <dgm:presLayoutVars>
          <dgm:bulletEnabled val="1"/>
        </dgm:presLayoutVars>
      </dgm:prSet>
      <dgm:spPr/>
    </dgm:pt>
    <dgm:pt modelId="{AA86351C-FF60-4FE7-A29D-CABE76DC28D2}" type="pres">
      <dgm:prSet presAssocID="{74F8F217-D305-4CCD-B547-7A1447D5EDA0}" presName="FiveNodes_2" presStyleLbl="node1" presStyleIdx="1" presStyleCnt="5">
        <dgm:presLayoutVars>
          <dgm:bulletEnabled val="1"/>
        </dgm:presLayoutVars>
      </dgm:prSet>
      <dgm:spPr/>
    </dgm:pt>
    <dgm:pt modelId="{0C14FA05-6B3A-4A59-9283-7E469DE6E079}" type="pres">
      <dgm:prSet presAssocID="{74F8F217-D305-4CCD-B547-7A1447D5EDA0}" presName="FiveNodes_3" presStyleLbl="node1" presStyleIdx="2" presStyleCnt="5">
        <dgm:presLayoutVars>
          <dgm:bulletEnabled val="1"/>
        </dgm:presLayoutVars>
      </dgm:prSet>
      <dgm:spPr/>
    </dgm:pt>
    <dgm:pt modelId="{7DE63BAA-0093-4925-886D-76C88A886CF3}" type="pres">
      <dgm:prSet presAssocID="{74F8F217-D305-4CCD-B547-7A1447D5EDA0}" presName="FiveNodes_4" presStyleLbl="node1" presStyleIdx="3" presStyleCnt="5">
        <dgm:presLayoutVars>
          <dgm:bulletEnabled val="1"/>
        </dgm:presLayoutVars>
      </dgm:prSet>
      <dgm:spPr/>
    </dgm:pt>
    <dgm:pt modelId="{A7588F67-9E74-495B-9DB4-69C8D9ED94B5}" type="pres">
      <dgm:prSet presAssocID="{74F8F217-D305-4CCD-B547-7A1447D5EDA0}" presName="FiveNodes_5" presStyleLbl="node1" presStyleIdx="4" presStyleCnt="5">
        <dgm:presLayoutVars>
          <dgm:bulletEnabled val="1"/>
        </dgm:presLayoutVars>
      </dgm:prSet>
      <dgm:spPr/>
    </dgm:pt>
    <dgm:pt modelId="{6932AE2E-73B8-480C-875A-938411A1E9A4}" type="pres">
      <dgm:prSet presAssocID="{74F8F217-D305-4CCD-B547-7A1447D5EDA0}" presName="FiveConn_1-2" presStyleLbl="fgAccFollowNode1" presStyleIdx="0" presStyleCnt="4">
        <dgm:presLayoutVars>
          <dgm:bulletEnabled val="1"/>
        </dgm:presLayoutVars>
      </dgm:prSet>
      <dgm:spPr/>
    </dgm:pt>
    <dgm:pt modelId="{5123960B-58E4-4091-B502-589E7C2AA5CB}" type="pres">
      <dgm:prSet presAssocID="{74F8F217-D305-4CCD-B547-7A1447D5EDA0}" presName="FiveConn_2-3" presStyleLbl="fgAccFollowNode1" presStyleIdx="1" presStyleCnt="4">
        <dgm:presLayoutVars>
          <dgm:bulletEnabled val="1"/>
        </dgm:presLayoutVars>
      </dgm:prSet>
      <dgm:spPr/>
    </dgm:pt>
    <dgm:pt modelId="{D5BCD812-AF15-46F3-B259-1FC06F04C46F}" type="pres">
      <dgm:prSet presAssocID="{74F8F217-D305-4CCD-B547-7A1447D5EDA0}" presName="FiveConn_3-4" presStyleLbl="fgAccFollowNode1" presStyleIdx="2" presStyleCnt="4">
        <dgm:presLayoutVars>
          <dgm:bulletEnabled val="1"/>
        </dgm:presLayoutVars>
      </dgm:prSet>
      <dgm:spPr/>
    </dgm:pt>
    <dgm:pt modelId="{0501A0DD-7E37-454A-8031-D45889DDE1BA}" type="pres">
      <dgm:prSet presAssocID="{74F8F217-D305-4CCD-B547-7A1447D5EDA0}" presName="FiveConn_4-5" presStyleLbl="fgAccFollowNode1" presStyleIdx="3" presStyleCnt="4">
        <dgm:presLayoutVars>
          <dgm:bulletEnabled val="1"/>
        </dgm:presLayoutVars>
      </dgm:prSet>
      <dgm:spPr/>
    </dgm:pt>
    <dgm:pt modelId="{D25F701A-D3C0-4DE8-9A76-0C498D9DD72D}" type="pres">
      <dgm:prSet presAssocID="{74F8F217-D305-4CCD-B547-7A1447D5EDA0}" presName="FiveNodes_1_text" presStyleLbl="node1" presStyleIdx="4" presStyleCnt="5">
        <dgm:presLayoutVars>
          <dgm:bulletEnabled val="1"/>
        </dgm:presLayoutVars>
      </dgm:prSet>
      <dgm:spPr/>
    </dgm:pt>
    <dgm:pt modelId="{DF075623-648E-4603-8A05-745A188AA700}" type="pres">
      <dgm:prSet presAssocID="{74F8F217-D305-4CCD-B547-7A1447D5EDA0}" presName="FiveNodes_2_text" presStyleLbl="node1" presStyleIdx="4" presStyleCnt="5">
        <dgm:presLayoutVars>
          <dgm:bulletEnabled val="1"/>
        </dgm:presLayoutVars>
      </dgm:prSet>
      <dgm:spPr/>
    </dgm:pt>
    <dgm:pt modelId="{4F450E85-88BC-4DC7-8F0E-5321B930059A}" type="pres">
      <dgm:prSet presAssocID="{74F8F217-D305-4CCD-B547-7A1447D5EDA0}" presName="FiveNodes_3_text" presStyleLbl="node1" presStyleIdx="4" presStyleCnt="5">
        <dgm:presLayoutVars>
          <dgm:bulletEnabled val="1"/>
        </dgm:presLayoutVars>
      </dgm:prSet>
      <dgm:spPr/>
    </dgm:pt>
    <dgm:pt modelId="{8654E0BB-58F8-4246-981B-1877D840B836}" type="pres">
      <dgm:prSet presAssocID="{74F8F217-D305-4CCD-B547-7A1447D5EDA0}" presName="FiveNodes_4_text" presStyleLbl="node1" presStyleIdx="4" presStyleCnt="5">
        <dgm:presLayoutVars>
          <dgm:bulletEnabled val="1"/>
        </dgm:presLayoutVars>
      </dgm:prSet>
      <dgm:spPr/>
    </dgm:pt>
    <dgm:pt modelId="{86198CCD-EED7-4FE7-9D16-0F75D1B6F997}" type="pres">
      <dgm:prSet presAssocID="{74F8F217-D305-4CCD-B547-7A1447D5EDA0}" presName="FiveNodes_5_text" presStyleLbl="node1" presStyleIdx="4" presStyleCnt="5">
        <dgm:presLayoutVars>
          <dgm:bulletEnabled val="1"/>
        </dgm:presLayoutVars>
      </dgm:prSet>
      <dgm:spPr/>
    </dgm:pt>
  </dgm:ptLst>
  <dgm:cxnLst>
    <dgm:cxn modelId="{DDD59F01-B19F-49BF-8DBC-28E255015FD3}" type="presOf" srcId="{B229B340-5BC3-40C8-8B14-D3C428FDF90F}" destId="{A7588F67-9E74-495B-9DB4-69C8D9ED94B5}" srcOrd="0" destOrd="0" presId="urn:microsoft.com/office/officeart/2005/8/layout/vProcess5"/>
    <dgm:cxn modelId="{400DDD01-FCD4-4552-A027-0DD1F3E06963}" type="presOf" srcId="{62791CAA-DF11-4F48-A636-793DAC062035}" destId="{D5BCD812-AF15-46F3-B259-1FC06F04C46F}" srcOrd="0" destOrd="0" presId="urn:microsoft.com/office/officeart/2005/8/layout/vProcess5"/>
    <dgm:cxn modelId="{2113AB05-4138-40DE-B63F-D964E4B4A820}" srcId="{74F8F217-D305-4CCD-B547-7A1447D5EDA0}" destId="{26C0B87A-D5EA-41A6-A795-34503D674DB3}" srcOrd="1" destOrd="0" parTransId="{F1B09C20-0D83-48B6-B45A-6D865079D17E}" sibTransId="{F63E0C7C-990D-4AFF-BD92-4E5DF03C88A6}"/>
    <dgm:cxn modelId="{68A2CE14-07F2-44CB-AA4F-44668E17C16B}" type="presOf" srcId="{AF771A8D-FAA8-4AB7-B25F-443F6BABAC12}" destId="{0501A0DD-7E37-454A-8031-D45889DDE1BA}" srcOrd="0" destOrd="0" presId="urn:microsoft.com/office/officeart/2005/8/layout/vProcess5"/>
    <dgm:cxn modelId="{9BB7D91D-E887-4FF6-98B8-A015DD3266E0}" type="presOf" srcId="{0A0F1998-06DD-4D0A-A8FB-ECF1EC4BB00D}" destId="{D25F701A-D3C0-4DE8-9A76-0C498D9DD72D}" srcOrd="1" destOrd="0" presId="urn:microsoft.com/office/officeart/2005/8/layout/vProcess5"/>
    <dgm:cxn modelId="{065A7B2F-1398-4A2E-B356-5B80E658D998}" srcId="{74F8F217-D305-4CCD-B547-7A1447D5EDA0}" destId="{BCD44B8F-B0D3-46AF-A119-7FB569682654}" srcOrd="2" destOrd="0" parTransId="{D064364F-4E74-4963-8D16-2E9D078592E0}" sibTransId="{62791CAA-DF11-4F48-A636-793DAC062035}"/>
    <dgm:cxn modelId="{4C58F439-12A2-4086-AC5D-33F87B213474}" type="presOf" srcId="{E417808E-4190-4225-A5BA-0246EC57F8FB}" destId="{6932AE2E-73B8-480C-875A-938411A1E9A4}" srcOrd="0" destOrd="0" presId="urn:microsoft.com/office/officeart/2005/8/layout/vProcess5"/>
    <dgm:cxn modelId="{41DC9967-EE31-4CA9-AE77-FADE78E10001}" type="presOf" srcId="{79CCB8C8-9773-49DF-A68C-819800157AA6}" destId="{7DE63BAA-0093-4925-886D-76C88A886CF3}" srcOrd="0" destOrd="0" presId="urn:microsoft.com/office/officeart/2005/8/layout/vProcess5"/>
    <dgm:cxn modelId="{EBC41C4C-5AF5-416D-83C1-6AB81305D748}" srcId="{74F8F217-D305-4CCD-B547-7A1447D5EDA0}" destId="{79CCB8C8-9773-49DF-A68C-819800157AA6}" srcOrd="3" destOrd="0" parTransId="{ECBF458D-C55A-42F9-A2B4-F955BACB1859}" sibTransId="{AF771A8D-FAA8-4AB7-B25F-443F6BABAC12}"/>
    <dgm:cxn modelId="{856BDB4D-0BED-4E4B-AD3C-DAA7201FCF71}" type="presOf" srcId="{B229B340-5BC3-40C8-8B14-D3C428FDF90F}" destId="{86198CCD-EED7-4FE7-9D16-0F75D1B6F997}" srcOrd="1" destOrd="0" presId="urn:microsoft.com/office/officeart/2005/8/layout/vProcess5"/>
    <dgm:cxn modelId="{61E7FF4E-989C-44FE-BB49-73C9084F16A4}" type="presOf" srcId="{BCD44B8F-B0D3-46AF-A119-7FB569682654}" destId="{0C14FA05-6B3A-4A59-9283-7E469DE6E079}" srcOrd="0" destOrd="0" presId="urn:microsoft.com/office/officeart/2005/8/layout/vProcess5"/>
    <dgm:cxn modelId="{4772A251-B537-422E-9431-6855BABE046A}" type="presOf" srcId="{BCD44B8F-B0D3-46AF-A119-7FB569682654}" destId="{4F450E85-88BC-4DC7-8F0E-5321B930059A}" srcOrd="1" destOrd="0" presId="urn:microsoft.com/office/officeart/2005/8/layout/vProcess5"/>
    <dgm:cxn modelId="{4A8CBE83-11FA-412A-9405-21B8C08F2706}" srcId="{74F8F217-D305-4CCD-B547-7A1447D5EDA0}" destId="{B229B340-5BC3-40C8-8B14-D3C428FDF90F}" srcOrd="4" destOrd="0" parTransId="{03CAE86C-2DB4-45D9-A333-31664029F7BF}" sibTransId="{AB4F2297-F026-4357-9B43-61C95EAE396C}"/>
    <dgm:cxn modelId="{6C01559C-84DF-4DEA-B588-DEFCB4B33A9B}" type="presOf" srcId="{26C0B87A-D5EA-41A6-A795-34503D674DB3}" destId="{AA86351C-FF60-4FE7-A29D-CABE76DC28D2}" srcOrd="0" destOrd="0" presId="urn:microsoft.com/office/officeart/2005/8/layout/vProcess5"/>
    <dgm:cxn modelId="{C0AFBAA7-9AA2-44EB-AA3D-8D1B836B0C51}" type="presOf" srcId="{79CCB8C8-9773-49DF-A68C-819800157AA6}" destId="{8654E0BB-58F8-4246-981B-1877D840B836}" srcOrd="1" destOrd="0" presId="urn:microsoft.com/office/officeart/2005/8/layout/vProcess5"/>
    <dgm:cxn modelId="{BB2B84B0-464B-4000-A9DF-ABC6297151D7}" type="presOf" srcId="{74F8F217-D305-4CCD-B547-7A1447D5EDA0}" destId="{15E80DF5-C1D2-4A85-9C06-1FA39A001442}" srcOrd="0" destOrd="0" presId="urn:microsoft.com/office/officeart/2005/8/layout/vProcess5"/>
    <dgm:cxn modelId="{9E948DC9-EA70-41A0-B951-6DB71226200B}" type="presOf" srcId="{26C0B87A-D5EA-41A6-A795-34503D674DB3}" destId="{DF075623-648E-4603-8A05-745A188AA700}" srcOrd="1" destOrd="0" presId="urn:microsoft.com/office/officeart/2005/8/layout/vProcess5"/>
    <dgm:cxn modelId="{5A78B6CB-F7AC-4667-AFD9-F8F950F87AD4}" type="presOf" srcId="{0A0F1998-06DD-4D0A-A8FB-ECF1EC4BB00D}" destId="{4553B509-B806-4BB7-96BA-7682F218A1C3}" srcOrd="0" destOrd="0" presId="urn:microsoft.com/office/officeart/2005/8/layout/vProcess5"/>
    <dgm:cxn modelId="{AD1EBBD1-FF04-4CFF-9FB9-DB95C9A81AA9}" type="presOf" srcId="{F63E0C7C-990D-4AFF-BD92-4E5DF03C88A6}" destId="{5123960B-58E4-4091-B502-589E7C2AA5CB}" srcOrd="0" destOrd="0" presId="urn:microsoft.com/office/officeart/2005/8/layout/vProcess5"/>
    <dgm:cxn modelId="{0021D9E5-2B29-4D8B-853A-3CE0DA349B43}" srcId="{74F8F217-D305-4CCD-B547-7A1447D5EDA0}" destId="{0A0F1998-06DD-4D0A-A8FB-ECF1EC4BB00D}" srcOrd="0" destOrd="0" parTransId="{65494DE4-5748-419E-ADDB-7D35E19A4F34}" sibTransId="{E417808E-4190-4225-A5BA-0246EC57F8FB}"/>
    <dgm:cxn modelId="{543BDD8B-54F1-4411-8F3A-FA3BC93EE7D1}" type="presParOf" srcId="{15E80DF5-C1D2-4A85-9C06-1FA39A001442}" destId="{234E4D57-55DB-4880-A7D5-8276A4097FD5}" srcOrd="0" destOrd="0" presId="urn:microsoft.com/office/officeart/2005/8/layout/vProcess5"/>
    <dgm:cxn modelId="{9E1B8FC3-B82A-432A-A4A7-F4087E88482C}" type="presParOf" srcId="{15E80DF5-C1D2-4A85-9C06-1FA39A001442}" destId="{4553B509-B806-4BB7-96BA-7682F218A1C3}" srcOrd="1" destOrd="0" presId="urn:microsoft.com/office/officeart/2005/8/layout/vProcess5"/>
    <dgm:cxn modelId="{BC2B20E5-6031-4336-9474-4B8ED95C1B60}" type="presParOf" srcId="{15E80DF5-C1D2-4A85-9C06-1FA39A001442}" destId="{AA86351C-FF60-4FE7-A29D-CABE76DC28D2}" srcOrd="2" destOrd="0" presId="urn:microsoft.com/office/officeart/2005/8/layout/vProcess5"/>
    <dgm:cxn modelId="{7A61D3F9-C9F9-48C4-BD73-950E620442EF}" type="presParOf" srcId="{15E80DF5-C1D2-4A85-9C06-1FA39A001442}" destId="{0C14FA05-6B3A-4A59-9283-7E469DE6E079}" srcOrd="3" destOrd="0" presId="urn:microsoft.com/office/officeart/2005/8/layout/vProcess5"/>
    <dgm:cxn modelId="{4BDF8016-14B1-4082-8914-6538AF2D0D5A}" type="presParOf" srcId="{15E80DF5-C1D2-4A85-9C06-1FA39A001442}" destId="{7DE63BAA-0093-4925-886D-76C88A886CF3}" srcOrd="4" destOrd="0" presId="urn:microsoft.com/office/officeart/2005/8/layout/vProcess5"/>
    <dgm:cxn modelId="{1C35F23A-300E-41FF-A676-D54F8A026FE8}" type="presParOf" srcId="{15E80DF5-C1D2-4A85-9C06-1FA39A001442}" destId="{A7588F67-9E74-495B-9DB4-69C8D9ED94B5}" srcOrd="5" destOrd="0" presId="urn:microsoft.com/office/officeart/2005/8/layout/vProcess5"/>
    <dgm:cxn modelId="{12650606-29F1-4557-AFDA-0A19ED669611}" type="presParOf" srcId="{15E80DF5-C1D2-4A85-9C06-1FA39A001442}" destId="{6932AE2E-73B8-480C-875A-938411A1E9A4}" srcOrd="6" destOrd="0" presId="urn:microsoft.com/office/officeart/2005/8/layout/vProcess5"/>
    <dgm:cxn modelId="{2E958E77-E09F-4E2D-B095-C80B7A0DA4C6}" type="presParOf" srcId="{15E80DF5-C1D2-4A85-9C06-1FA39A001442}" destId="{5123960B-58E4-4091-B502-589E7C2AA5CB}" srcOrd="7" destOrd="0" presId="urn:microsoft.com/office/officeart/2005/8/layout/vProcess5"/>
    <dgm:cxn modelId="{EB69136D-769A-4482-88EB-8E1AF36D4EB2}" type="presParOf" srcId="{15E80DF5-C1D2-4A85-9C06-1FA39A001442}" destId="{D5BCD812-AF15-46F3-B259-1FC06F04C46F}" srcOrd="8" destOrd="0" presId="urn:microsoft.com/office/officeart/2005/8/layout/vProcess5"/>
    <dgm:cxn modelId="{4B2974AD-6D73-4950-A8A2-B89645A84ECA}" type="presParOf" srcId="{15E80DF5-C1D2-4A85-9C06-1FA39A001442}" destId="{0501A0DD-7E37-454A-8031-D45889DDE1BA}" srcOrd="9" destOrd="0" presId="urn:microsoft.com/office/officeart/2005/8/layout/vProcess5"/>
    <dgm:cxn modelId="{595B33D6-6DCA-4A31-B034-862C29F9D90C}" type="presParOf" srcId="{15E80DF5-C1D2-4A85-9C06-1FA39A001442}" destId="{D25F701A-D3C0-4DE8-9A76-0C498D9DD72D}" srcOrd="10" destOrd="0" presId="urn:microsoft.com/office/officeart/2005/8/layout/vProcess5"/>
    <dgm:cxn modelId="{E80671EB-C355-4C3C-86CB-5ACCB8FD6105}" type="presParOf" srcId="{15E80DF5-C1D2-4A85-9C06-1FA39A001442}" destId="{DF075623-648E-4603-8A05-745A188AA700}" srcOrd="11" destOrd="0" presId="urn:microsoft.com/office/officeart/2005/8/layout/vProcess5"/>
    <dgm:cxn modelId="{F4A3D5EF-9DE0-4645-BA1B-43644834F54D}" type="presParOf" srcId="{15E80DF5-C1D2-4A85-9C06-1FA39A001442}" destId="{4F450E85-88BC-4DC7-8F0E-5321B930059A}" srcOrd="12" destOrd="0" presId="urn:microsoft.com/office/officeart/2005/8/layout/vProcess5"/>
    <dgm:cxn modelId="{0D5A4C64-5A36-4D77-BD89-5F10198091CF}" type="presParOf" srcId="{15E80DF5-C1D2-4A85-9C06-1FA39A001442}" destId="{8654E0BB-58F8-4246-981B-1877D840B836}" srcOrd="13" destOrd="0" presId="urn:microsoft.com/office/officeart/2005/8/layout/vProcess5"/>
    <dgm:cxn modelId="{626CC7E7-153F-46E6-9F45-BD5C01AEDFAC}" type="presParOf" srcId="{15E80DF5-C1D2-4A85-9C06-1FA39A001442}" destId="{86198CCD-EED7-4FE7-9D16-0F75D1B6F997}"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38D78-E56E-4268-92D7-BD10AD8F8F3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35CB249F-E624-4D71-90D2-5A2B56304B89}">
      <dgm:prSet/>
      <dgm:spPr/>
      <dgm:t>
        <a:bodyPr/>
        <a:lstStyle/>
        <a:p>
          <a:r>
            <a:rPr lang="en-US" b="0" i="0" baseline="0"/>
            <a:t>read_csv() </a:t>
          </a:r>
          <a:endParaRPr lang="en-US"/>
        </a:p>
      </dgm:t>
    </dgm:pt>
    <dgm:pt modelId="{FC8CC1EA-AD87-4A94-AE6B-8B81434886AD}" type="parTrans" cxnId="{3156E103-87C9-4134-9F14-123108E98893}">
      <dgm:prSet/>
      <dgm:spPr/>
      <dgm:t>
        <a:bodyPr/>
        <a:lstStyle/>
        <a:p>
          <a:endParaRPr lang="en-US"/>
        </a:p>
      </dgm:t>
    </dgm:pt>
    <dgm:pt modelId="{5EDEC45B-7B6E-4DBA-B3A5-45234DBD4841}" type="sibTrans" cxnId="{3156E103-87C9-4134-9F14-123108E98893}">
      <dgm:prSet/>
      <dgm:spPr/>
      <dgm:t>
        <a:bodyPr/>
        <a:lstStyle/>
        <a:p>
          <a:endParaRPr lang="en-US"/>
        </a:p>
      </dgm:t>
    </dgm:pt>
    <dgm:pt modelId="{28B996C9-0E0C-4DE9-A1EC-624032255C7A}">
      <dgm:prSet/>
      <dgm:spPr/>
      <dgm:t>
        <a:bodyPr/>
        <a:lstStyle/>
        <a:p>
          <a:r>
            <a:rPr lang="en-US" b="0" i="0" baseline="0"/>
            <a:t>head() /head(n)</a:t>
          </a:r>
          <a:endParaRPr lang="en-US"/>
        </a:p>
      </dgm:t>
    </dgm:pt>
    <dgm:pt modelId="{D3828007-C52B-4CC4-A1AB-BE2390303BF1}" type="parTrans" cxnId="{26EB2942-7B83-4324-BC2F-7C37A8F512A5}">
      <dgm:prSet/>
      <dgm:spPr/>
      <dgm:t>
        <a:bodyPr/>
        <a:lstStyle/>
        <a:p>
          <a:endParaRPr lang="en-US"/>
        </a:p>
      </dgm:t>
    </dgm:pt>
    <dgm:pt modelId="{C1C7A3E2-22C3-4805-856A-4F00F1A7EE53}" type="sibTrans" cxnId="{26EB2942-7B83-4324-BC2F-7C37A8F512A5}">
      <dgm:prSet/>
      <dgm:spPr/>
      <dgm:t>
        <a:bodyPr/>
        <a:lstStyle/>
        <a:p>
          <a:endParaRPr lang="en-US"/>
        </a:p>
      </dgm:t>
    </dgm:pt>
    <dgm:pt modelId="{B10F3ED9-B6F6-4879-90A0-35F8242B36F9}">
      <dgm:prSet/>
      <dgm:spPr/>
      <dgm:t>
        <a:bodyPr/>
        <a:lstStyle/>
        <a:p>
          <a:r>
            <a:rPr lang="en-US" b="0" i="0" baseline="0"/>
            <a:t>describe()  </a:t>
          </a:r>
          <a:endParaRPr lang="en-US"/>
        </a:p>
      </dgm:t>
    </dgm:pt>
    <dgm:pt modelId="{198A1EFE-DD4F-48AC-A816-29867E4B6C4C}" type="parTrans" cxnId="{2E3FA43B-9EC5-4988-991C-C225FE7E8E50}">
      <dgm:prSet/>
      <dgm:spPr/>
      <dgm:t>
        <a:bodyPr/>
        <a:lstStyle/>
        <a:p>
          <a:endParaRPr lang="en-US"/>
        </a:p>
      </dgm:t>
    </dgm:pt>
    <dgm:pt modelId="{FC4DA9C7-B0A4-40F0-A433-49F7CE12E727}" type="sibTrans" cxnId="{2E3FA43B-9EC5-4988-991C-C225FE7E8E50}">
      <dgm:prSet/>
      <dgm:spPr/>
      <dgm:t>
        <a:bodyPr/>
        <a:lstStyle/>
        <a:p>
          <a:endParaRPr lang="en-US"/>
        </a:p>
      </dgm:t>
    </dgm:pt>
    <dgm:pt modelId="{4F8B8EEB-F967-4BA0-861D-75CF93B7D6EF}">
      <dgm:prSet/>
      <dgm:spPr/>
      <dgm:t>
        <a:bodyPr/>
        <a:lstStyle/>
        <a:p>
          <a:r>
            <a:rPr lang="en-US" b="0" i="0" baseline="0"/>
            <a:t>memory_usage() </a:t>
          </a:r>
          <a:endParaRPr lang="en-US"/>
        </a:p>
      </dgm:t>
    </dgm:pt>
    <dgm:pt modelId="{83F42834-6220-4600-96CD-09D4079753CA}" type="parTrans" cxnId="{3EFC1BFA-C3DB-4595-B464-4A9799EC0B69}">
      <dgm:prSet/>
      <dgm:spPr/>
      <dgm:t>
        <a:bodyPr/>
        <a:lstStyle/>
        <a:p>
          <a:endParaRPr lang="en-US"/>
        </a:p>
      </dgm:t>
    </dgm:pt>
    <dgm:pt modelId="{31325FD1-9A77-45C7-8004-898BAEF4B758}" type="sibTrans" cxnId="{3EFC1BFA-C3DB-4595-B464-4A9799EC0B69}">
      <dgm:prSet/>
      <dgm:spPr/>
      <dgm:t>
        <a:bodyPr/>
        <a:lstStyle/>
        <a:p>
          <a:endParaRPr lang="en-US"/>
        </a:p>
      </dgm:t>
    </dgm:pt>
    <dgm:pt modelId="{4C08CE4D-1306-42CF-9874-5EA8DF5AB8C3}">
      <dgm:prSet/>
      <dgm:spPr/>
      <dgm:t>
        <a:bodyPr/>
        <a:lstStyle/>
        <a:p>
          <a:r>
            <a:rPr lang="en-US" b="0" i="0" baseline="0"/>
            <a:t>astype() </a:t>
          </a:r>
          <a:endParaRPr lang="en-US"/>
        </a:p>
      </dgm:t>
    </dgm:pt>
    <dgm:pt modelId="{D129E0AE-D10C-43C9-8561-4ED8136A996D}" type="parTrans" cxnId="{4CB8907D-5B5D-4BE5-91C6-AB37EBD21C0B}">
      <dgm:prSet/>
      <dgm:spPr/>
      <dgm:t>
        <a:bodyPr/>
        <a:lstStyle/>
        <a:p>
          <a:endParaRPr lang="en-US"/>
        </a:p>
      </dgm:t>
    </dgm:pt>
    <dgm:pt modelId="{ED4E1B5D-BC85-463A-A928-1EC8945E3BF5}" type="sibTrans" cxnId="{4CB8907D-5B5D-4BE5-91C6-AB37EBD21C0B}">
      <dgm:prSet/>
      <dgm:spPr/>
      <dgm:t>
        <a:bodyPr/>
        <a:lstStyle/>
        <a:p>
          <a:endParaRPr lang="en-US"/>
        </a:p>
      </dgm:t>
    </dgm:pt>
    <dgm:pt modelId="{185FB29C-DB62-4828-A10C-1B7D030CBE0A}">
      <dgm:prSet/>
      <dgm:spPr/>
      <dgm:t>
        <a:bodyPr/>
        <a:lstStyle/>
        <a:p>
          <a:r>
            <a:rPr lang="en-US" b="0" i="0" baseline="0"/>
            <a:t>loc[:] </a:t>
          </a:r>
          <a:endParaRPr lang="en-US"/>
        </a:p>
      </dgm:t>
    </dgm:pt>
    <dgm:pt modelId="{B5E80D25-58F6-404B-ABC9-4687716C6312}" type="parTrans" cxnId="{08086959-8232-4171-A8C9-1F68E1BF6B1A}">
      <dgm:prSet/>
      <dgm:spPr/>
      <dgm:t>
        <a:bodyPr/>
        <a:lstStyle/>
        <a:p>
          <a:endParaRPr lang="en-US"/>
        </a:p>
      </dgm:t>
    </dgm:pt>
    <dgm:pt modelId="{B473E31F-B67B-4930-9D4E-ABC497F27A4F}" type="sibTrans" cxnId="{08086959-8232-4171-A8C9-1F68E1BF6B1A}">
      <dgm:prSet/>
      <dgm:spPr/>
      <dgm:t>
        <a:bodyPr/>
        <a:lstStyle/>
        <a:p>
          <a:endParaRPr lang="en-US"/>
        </a:p>
      </dgm:t>
    </dgm:pt>
    <dgm:pt modelId="{E2F5000F-EDD0-40AA-B2C5-178B54223C07}">
      <dgm:prSet/>
      <dgm:spPr/>
      <dgm:t>
        <a:bodyPr/>
        <a:lstStyle/>
        <a:p>
          <a:r>
            <a:rPr lang="en-US" b="0" i="0" baseline="0"/>
            <a:t>to_datetime()</a:t>
          </a:r>
          <a:endParaRPr lang="en-US"/>
        </a:p>
      </dgm:t>
    </dgm:pt>
    <dgm:pt modelId="{8D49CB8E-2F3E-4343-9049-C522818F5D95}" type="parTrans" cxnId="{BA69E00E-DC46-4BFB-9286-1C9242D14589}">
      <dgm:prSet/>
      <dgm:spPr/>
      <dgm:t>
        <a:bodyPr/>
        <a:lstStyle/>
        <a:p>
          <a:endParaRPr lang="en-US"/>
        </a:p>
      </dgm:t>
    </dgm:pt>
    <dgm:pt modelId="{FDDE7D87-0608-43AF-8219-7BFF954117E2}" type="sibTrans" cxnId="{BA69E00E-DC46-4BFB-9286-1C9242D14589}">
      <dgm:prSet/>
      <dgm:spPr/>
      <dgm:t>
        <a:bodyPr/>
        <a:lstStyle/>
        <a:p>
          <a:endParaRPr lang="en-US"/>
        </a:p>
      </dgm:t>
    </dgm:pt>
    <dgm:pt modelId="{D06E1A9A-F14B-464D-B713-A9D86FBDEB5B}">
      <dgm:prSet/>
      <dgm:spPr/>
      <dgm:t>
        <a:bodyPr/>
        <a:lstStyle/>
        <a:p>
          <a:r>
            <a:rPr lang="en-US" b="0" i="0" baseline="0"/>
            <a:t>value_counts() </a:t>
          </a:r>
          <a:endParaRPr lang="en-US"/>
        </a:p>
      </dgm:t>
    </dgm:pt>
    <dgm:pt modelId="{1C6D43DD-50BD-4C45-8EFF-9DA2C7C457C3}" type="parTrans" cxnId="{6108B9F9-DB5E-4AD8-B958-634484A2B417}">
      <dgm:prSet/>
      <dgm:spPr/>
      <dgm:t>
        <a:bodyPr/>
        <a:lstStyle/>
        <a:p>
          <a:endParaRPr lang="en-US"/>
        </a:p>
      </dgm:t>
    </dgm:pt>
    <dgm:pt modelId="{F01313C0-8F0F-4F12-86FA-B32C86F0B00D}" type="sibTrans" cxnId="{6108B9F9-DB5E-4AD8-B958-634484A2B417}">
      <dgm:prSet/>
      <dgm:spPr/>
      <dgm:t>
        <a:bodyPr/>
        <a:lstStyle/>
        <a:p>
          <a:endParaRPr lang="en-US"/>
        </a:p>
      </dgm:t>
    </dgm:pt>
    <dgm:pt modelId="{34B0B6D0-4B03-4CFA-B0A1-F1346F0F01B2}">
      <dgm:prSet/>
      <dgm:spPr/>
      <dgm:t>
        <a:bodyPr/>
        <a:lstStyle/>
        <a:p>
          <a:r>
            <a:rPr lang="en-US" b="1"/>
            <a:t>drop_duplicates()</a:t>
          </a:r>
          <a:endParaRPr lang="en-US"/>
        </a:p>
      </dgm:t>
    </dgm:pt>
    <dgm:pt modelId="{B406CFEA-88B5-4250-9128-5C4DD721723A}" type="parTrans" cxnId="{A93D0166-FA6C-49C6-8330-E6F56462F206}">
      <dgm:prSet/>
      <dgm:spPr/>
      <dgm:t>
        <a:bodyPr/>
        <a:lstStyle/>
        <a:p>
          <a:endParaRPr lang="en-US"/>
        </a:p>
      </dgm:t>
    </dgm:pt>
    <dgm:pt modelId="{B72FE291-3296-46B6-A7B2-7C9E15EEDDBA}" type="sibTrans" cxnId="{A93D0166-FA6C-49C6-8330-E6F56462F206}">
      <dgm:prSet/>
      <dgm:spPr/>
      <dgm:t>
        <a:bodyPr/>
        <a:lstStyle/>
        <a:p>
          <a:endParaRPr lang="en-US"/>
        </a:p>
      </dgm:t>
    </dgm:pt>
    <dgm:pt modelId="{C1069851-492A-45B8-9BD0-79C3E60AED71}">
      <dgm:prSet/>
      <dgm:spPr/>
      <dgm:t>
        <a:bodyPr/>
        <a:lstStyle/>
        <a:p>
          <a:r>
            <a:rPr lang="fr-FR" b="1"/>
            <a:t>groupby()</a:t>
          </a:r>
          <a:endParaRPr lang="en-US"/>
        </a:p>
      </dgm:t>
    </dgm:pt>
    <dgm:pt modelId="{5E6947B4-8898-43F3-BB68-0D062CE549D6}" type="parTrans" cxnId="{C7024B1E-D066-4D13-A89B-AE54D1C76D0A}">
      <dgm:prSet/>
      <dgm:spPr/>
      <dgm:t>
        <a:bodyPr/>
        <a:lstStyle/>
        <a:p>
          <a:endParaRPr lang="en-US"/>
        </a:p>
      </dgm:t>
    </dgm:pt>
    <dgm:pt modelId="{7568F110-B0A4-4FA2-B9C4-FF5074F28DFF}" type="sibTrans" cxnId="{C7024B1E-D066-4D13-A89B-AE54D1C76D0A}">
      <dgm:prSet/>
      <dgm:spPr/>
      <dgm:t>
        <a:bodyPr/>
        <a:lstStyle/>
        <a:p>
          <a:endParaRPr lang="en-US"/>
        </a:p>
      </dgm:t>
    </dgm:pt>
    <dgm:pt modelId="{B2E763BB-F140-4D57-9C59-8589B40A37E9}">
      <dgm:prSet/>
      <dgm:spPr/>
      <dgm:t>
        <a:bodyPr/>
        <a:lstStyle/>
        <a:p>
          <a:r>
            <a:rPr lang="fr-FR" b="1"/>
            <a:t>merge()</a:t>
          </a:r>
          <a:endParaRPr lang="en-US"/>
        </a:p>
      </dgm:t>
    </dgm:pt>
    <dgm:pt modelId="{4C4C357F-9776-44E7-AE5D-37E948F1E33B}" type="parTrans" cxnId="{C199BC68-EB92-488D-B91D-9D68AFC8702F}">
      <dgm:prSet/>
      <dgm:spPr/>
      <dgm:t>
        <a:bodyPr/>
        <a:lstStyle/>
        <a:p>
          <a:endParaRPr lang="en-US"/>
        </a:p>
      </dgm:t>
    </dgm:pt>
    <dgm:pt modelId="{180AD3C5-8D85-4DBC-B4B2-CB3EA456B00D}" type="sibTrans" cxnId="{C199BC68-EB92-488D-B91D-9D68AFC8702F}">
      <dgm:prSet/>
      <dgm:spPr/>
      <dgm:t>
        <a:bodyPr/>
        <a:lstStyle/>
        <a:p>
          <a:endParaRPr lang="en-US"/>
        </a:p>
      </dgm:t>
    </dgm:pt>
    <dgm:pt modelId="{A12A3F72-1610-4F9D-AC51-D3FA73187068}">
      <dgm:prSet/>
      <dgm:spPr/>
      <dgm:t>
        <a:bodyPr/>
        <a:lstStyle/>
        <a:p>
          <a:r>
            <a:rPr lang="fr-FR" b="1"/>
            <a:t>sort_values()</a:t>
          </a:r>
          <a:endParaRPr lang="en-US"/>
        </a:p>
      </dgm:t>
    </dgm:pt>
    <dgm:pt modelId="{1D21EB9C-5DC5-4A5E-855B-F2DE7A9D1122}" type="parTrans" cxnId="{9B380C83-4F06-45C4-974F-9D0C278A29DB}">
      <dgm:prSet/>
      <dgm:spPr/>
      <dgm:t>
        <a:bodyPr/>
        <a:lstStyle/>
        <a:p>
          <a:endParaRPr lang="en-US"/>
        </a:p>
      </dgm:t>
    </dgm:pt>
    <dgm:pt modelId="{C370D298-384D-4148-918F-2A23AC87B5B0}" type="sibTrans" cxnId="{9B380C83-4F06-45C4-974F-9D0C278A29DB}">
      <dgm:prSet/>
      <dgm:spPr/>
      <dgm:t>
        <a:bodyPr/>
        <a:lstStyle/>
        <a:p>
          <a:endParaRPr lang="en-US"/>
        </a:p>
      </dgm:t>
    </dgm:pt>
    <dgm:pt modelId="{31F53CDC-576E-4714-A78D-3DD1FD6BB2CF}">
      <dgm:prSet/>
      <dgm:spPr/>
      <dgm:t>
        <a:bodyPr/>
        <a:lstStyle/>
        <a:p>
          <a:r>
            <a:rPr lang="fr-FR" b="1"/>
            <a:t>fillna()</a:t>
          </a:r>
          <a:endParaRPr lang="en-US"/>
        </a:p>
      </dgm:t>
    </dgm:pt>
    <dgm:pt modelId="{75AF9460-B2CB-42F4-A8FE-611D6C10DF55}" type="parTrans" cxnId="{48B19CCE-F7BF-4908-BDF1-945667F08902}">
      <dgm:prSet/>
      <dgm:spPr/>
      <dgm:t>
        <a:bodyPr/>
        <a:lstStyle/>
        <a:p>
          <a:endParaRPr lang="en-US"/>
        </a:p>
      </dgm:t>
    </dgm:pt>
    <dgm:pt modelId="{55B867C3-4EF0-41CB-901D-67D3E0658006}" type="sibTrans" cxnId="{48B19CCE-F7BF-4908-BDF1-945667F08902}">
      <dgm:prSet/>
      <dgm:spPr/>
      <dgm:t>
        <a:bodyPr/>
        <a:lstStyle/>
        <a:p>
          <a:endParaRPr lang="en-US"/>
        </a:p>
      </dgm:t>
    </dgm:pt>
    <dgm:pt modelId="{2F85A7AC-042F-4D70-8E96-C711D47B5ECF}" type="pres">
      <dgm:prSet presAssocID="{15738D78-E56E-4268-92D7-BD10AD8F8F32}" presName="diagram" presStyleCnt="0">
        <dgm:presLayoutVars>
          <dgm:dir/>
          <dgm:resizeHandles val="exact"/>
        </dgm:presLayoutVars>
      </dgm:prSet>
      <dgm:spPr/>
    </dgm:pt>
    <dgm:pt modelId="{D023277E-2AE2-406D-8F4E-0EF56F81D867}" type="pres">
      <dgm:prSet presAssocID="{35CB249F-E624-4D71-90D2-5A2B56304B89}" presName="node" presStyleLbl="node1" presStyleIdx="0" presStyleCnt="13">
        <dgm:presLayoutVars>
          <dgm:bulletEnabled val="1"/>
        </dgm:presLayoutVars>
      </dgm:prSet>
      <dgm:spPr/>
    </dgm:pt>
    <dgm:pt modelId="{644B1C79-8F0E-40EB-A668-19373B1E217D}" type="pres">
      <dgm:prSet presAssocID="{5EDEC45B-7B6E-4DBA-B3A5-45234DBD4841}" presName="sibTrans" presStyleCnt="0"/>
      <dgm:spPr/>
    </dgm:pt>
    <dgm:pt modelId="{A25BEC80-C3A1-4A40-B758-D04378B21A1F}" type="pres">
      <dgm:prSet presAssocID="{28B996C9-0E0C-4DE9-A1EC-624032255C7A}" presName="node" presStyleLbl="node1" presStyleIdx="1" presStyleCnt="13">
        <dgm:presLayoutVars>
          <dgm:bulletEnabled val="1"/>
        </dgm:presLayoutVars>
      </dgm:prSet>
      <dgm:spPr/>
    </dgm:pt>
    <dgm:pt modelId="{8253B7AF-D1A2-4325-ACA5-A72502BB19BB}" type="pres">
      <dgm:prSet presAssocID="{C1C7A3E2-22C3-4805-856A-4F00F1A7EE53}" presName="sibTrans" presStyleCnt="0"/>
      <dgm:spPr/>
    </dgm:pt>
    <dgm:pt modelId="{37A66BEC-4195-4822-8401-DF6476D98EBF}" type="pres">
      <dgm:prSet presAssocID="{B10F3ED9-B6F6-4879-90A0-35F8242B36F9}" presName="node" presStyleLbl="node1" presStyleIdx="2" presStyleCnt="13">
        <dgm:presLayoutVars>
          <dgm:bulletEnabled val="1"/>
        </dgm:presLayoutVars>
      </dgm:prSet>
      <dgm:spPr/>
    </dgm:pt>
    <dgm:pt modelId="{E9321642-91FB-48BD-99B9-D5D7F0E9768D}" type="pres">
      <dgm:prSet presAssocID="{FC4DA9C7-B0A4-40F0-A433-49F7CE12E727}" presName="sibTrans" presStyleCnt="0"/>
      <dgm:spPr/>
    </dgm:pt>
    <dgm:pt modelId="{1F6FE416-CA92-4E3C-8E7B-12167611B18D}" type="pres">
      <dgm:prSet presAssocID="{4F8B8EEB-F967-4BA0-861D-75CF93B7D6EF}" presName="node" presStyleLbl="node1" presStyleIdx="3" presStyleCnt="13">
        <dgm:presLayoutVars>
          <dgm:bulletEnabled val="1"/>
        </dgm:presLayoutVars>
      </dgm:prSet>
      <dgm:spPr/>
    </dgm:pt>
    <dgm:pt modelId="{AE70AB49-708B-4696-9360-D2944048C137}" type="pres">
      <dgm:prSet presAssocID="{31325FD1-9A77-45C7-8004-898BAEF4B758}" presName="sibTrans" presStyleCnt="0"/>
      <dgm:spPr/>
    </dgm:pt>
    <dgm:pt modelId="{1E3300D2-85E0-4755-88CD-C964DFFAFDF6}" type="pres">
      <dgm:prSet presAssocID="{4C08CE4D-1306-42CF-9874-5EA8DF5AB8C3}" presName="node" presStyleLbl="node1" presStyleIdx="4" presStyleCnt="13">
        <dgm:presLayoutVars>
          <dgm:bulletEnabled val="1"/>
        </dgm:presLayoutVars>
      </dgm:prSet>
      <dgm:spPr/>
    </dgm:pt>
    <dgm:pt modelId="{CD101D4E-CC13-4A44-9A81-024C2A5B2546}" type="pres">
      <dgm:prSet presAssocID="{ED4E1B5D-BC85-463A-A928-1EC8945E3BF5}" presName="sibTrans" presStyleCnt="0"/>
      <dgm:spPr/>
    </dgm:pt>
    <dgm:pt modelId="{F972054C-952A-4C93-A1E1-5BBC4EAF26C1}" type="pres">
      <dgm:prSet presAssocID="{185FB29C-DB62-4828-A10C-1B7D030CBE0A}" presName="node" presStyleLbl="node1" presStyleIdx="5" presStyleCnt="13">
        <dgm:presLayoutVars>
          <dgm:bulletEnabled val="1"/>
        </dgm:presLayoutVars>
      </dgm:prSet>
      <dgm:spPr/>
    </dgm:pt>
    <dgm:pt modelId="{7AF257FE-9105-4E3D-9CE0-B3136F0BCD84}" type="pres">
      <dgm:prSet presAssocID="{B473E31F-B67B-4930-9D4E-ABC497F27A4F}" presName="sibTrans" presStyleCnt="0"/>
      <dgm:spPr/>
    </dgm:pt>
    <dgm:pt modelId="{F52C60D6-052B-469E-853A-190E2D107CCF}" type="pres">
      <dgm:prSet presAssocID="{E2F5000F-EDD0-40AA-B2C5-178B54223C07}" presName="node" presStyleLbl="node1" presStyleIdx="6" presStyleCnt="13">
        <dgm:presLayoutVars>
          <dgm:bulletEnabled val="1"/>
        </dgm:presLayoutVars>
      </dgm:prSet>
      <dgm:spPr/>
    </dgm:pt>
    <dgm:pt modelId="{A0B673AD-3B07-4C1A-A41A-24AE7D7886F3}" type="pres">
      <dgm:prSet presAssocID="{FDDE7D87-0608-43AF-8219-7BFF954117E2}" presName="sibTrans" presStyleCnt="0"/>
      <dgm:spPr/>
    </dgm:pt>
    <dgm:pt modelId="{67AD6B9B-BE5E-474C-9E1D-A0E36E65FEC4}" type="pres">
      <dgm:prSet presAssocID="{D06E1A9A-F14B-464D-B713-A9D86FBDEB5B}" presName="node" presStyleLbl="node1" presStyleIdx="7" presStyleCnt="13">
        <dgm:presLayoutVars>
          <dgm:bulletEnabled val="1"/>
        </dgm:presLayoutVars>
      </dgm:prSet>
      <dgm:spPr/>
    </dgm:pt>
    <dgm:pt modelId="{A5D778D2-1A02-4A2B-ABC8-7090DBD273E3}" type="pres">
      <dgm:prSet presAssocID="{F01313C0-8F0F-4F12-86FA-B32C86F0B00D}" presName="sibTrans" presStyleCnt="0"/>
      <dgm:spPr/>
    </dgm:pt>
    <dgm:pt modelId="{4569A482-38CE-4F08-A6E0-4E5BB8798545}" type="pres">
      <dgm:prSet presAssocID="{34B0B6D0-4B03-4CFA-B0A1-F1346F0F01B2}" presName="node" presStyleLbl="node1" presStyleIdx="8" presStyleCnt="13">
        <dgm:presLayoutVars>
          <dgm:bulletEnabled val="1"/>
        </dgm:presLayoutVars>
      </dgm:prSet>
      <dgm:spPr/>
    </dgm:pt>
    <dgm:pt modelId="{A6FFB805-10A9-4E9C-93F8-C26D75FA8062}" type="pres">
      <dgm:prSet presAssocID="{B72FE291-3296-46B6-A7B2-7C9E15EEDDBA}" presName="sibTrans" presStyleCnt="0"/>
      <dgm:spPr/>
    </dgm:pt>
    <dgm:pt modelId="{FB8637B3-C0DC-4EC5-9350-AB2121B73669}" type="pres">
      <dgm:prSet presAssocID="{C1069851-492A-45B8-9BD0-79C3E60AED71}" presName="node" presStyleLbl="node1" presStyleIdx="9" presStyleCnt="13">
        <dgm:presLayoutVars>
          <dgm:bulletEnabled val="1"/>
        </dgm:presLayoutVars>
      </dgm:prSet>
      <dgm:spPr/>
    </dgm:pt>
    <dgm:pt modelId="{315E9641-3676-4B32-BD73-A503F1C7969D}" type="pres">
      <dgm:prSet presAssocID="{7568F110-B0A4-4FA2-B9C4-FF5074F28DFF}" presName="sibTrans" presStyleCnt="0"/>
      <dgm:spPr/>
    </dgm:pt>
    <dgm:pt modelId="{3D160446-08BF-48BF-A569-D37421E57133}" type="pres">
      <dgm:prSet presAssocID="{B2E763BB-F140-4D57-9C59-8589B40A37E9}" presName="node" presStyleLbl="node1" presStyleIdx="10" presStyleCnt="13">
        <dgm:presLayoutVars>
          <dgm:bulletEnabled val="1"/>
        </dgm:presLayoutVars>
      </dgm:prSet>
      <dgm:spPr/>
    </dgm:pt>
    <dgm:pt modelId="{FA97956C-2701-418A-BC32-0213F0179A91}" type="pres">
      <dgm:prSet presAssocID="{180AD3C5-8D85-4DBC-B4B2-CB3EA456B00D}" presName="sibTrans" presStyleCnt="0"/>
      <dgm:spPr/>
    </dgm:pt>
    <dgm:pt modelId="{40131DDF-4AEA-41C1-8AE9-C5C3CC231A83}" type="pres">
      <dgm:prSet presAssocID="{A12A3F72-1610-4F9D-AC51-D3FA73187068}" presName="node" presStyleLbl="node1" presStyleIdx="11" presStyleCnt="13">
        <dgm:presLayoutVars>
          <dgm:bulletEnabled val="1"/>
        </dgm:presLayoutVars>
      </dgm:prSet>
      <dgm:spPr/>
    </dgm:pt>
    <dgm:pt modelId="{FBE23257-E3B9-4BB0-8C03-29EB269FB6A9}" type="pres">
      <dgm:prSet presAssocID="{C370D298-384D-4148-918F-2A23AC87B5B0}" presName="sibTrans" presStyleCnt="0"/>
      <dgm:spPr/>
    </dgm:pt>
    <dgm:pt modelId="{2BD94447-B3D1-474F-AACE-CF8D9E6B9CD9}" type="pres">
      <dgm:prSet presAssocID="{31F53CDC-576E-4714-A78D-3DD1FD6BB2CF}" presName="node" presStyleLbl="node1" presStyleIdx="12" presStyleCnt="13">
        <dgm:presLayoutVars>
          <dgm:bulletEnabled val="1"/>
        </dgm:presLayoutVars>
      </dgm:prSet>
      <dgm:spPr/>
    </dgm:pt>
  </dgm:ptLst>
  <dgm:cxnLst>
    <dgm:cxn modelId="{3156E103-87C9-4134-9F14-123108E98893}" srcId="{15738D78-E56E-4268-92D7-BD10AD8F8F32}" destId="{35CB249F-E624-4D71-90D2-5A2B56304B89}" srcOrd="0" destOrd="0" parTransId="{FC8CC1EA-AD87-4A94-AE6B-8B81434886AD}" sibTransId="{5EDEC45B-7B6E-4DBA-B3A5-45234DBD4841}"/>
    <dgm:cxn modelId="{BA69E00E-DC46-4BFB-9286-1C9242D14589}" srcId="{15738D78-E56E-4268-92D7-BD10AD8F8F32}" destId="{E2F5000F-EDD0-40AA-B2C5-178B54223C07}" srcOrd="6" destOrd="0" parTransId="{8D49CB8E-2F3E-4343-9049-C522818F5D95}" sibTransId="{FDDE7D87-0608-43AF-8219-7BFF954117E2}"/>
    <dgm:cxn modelId="{C7024B1E-D066-4D13-A89B-AE54D1C76D0A}" srcId="{15738D78-E56E-4268-92D7-BD10AD8F8F32}" destId="{C1069851-492A-45B8-9BD0-79C3E60AED71}" srcOrd="9" destOrd="0" parTransId="{5E6947B4-8898-43F3-BB68-0D062CE549D6}" sibTransId="{7568F110-B0A4-4FA2-B9C4-FF5074F28DFF}"/>
    <dgm:cxn modelId="{C85E002D-32FA-4B75-B38D-B72569CEF6F0}" type="presOf" srcId="{31F53CDC-576E-4714-A78D-3DD1FD6BB2CF}" destId="{2BD94447-B3D1-474F-AACE-CF8D9E6B9CD9}" srcOrd="0" destOrd="0" presId="urn:microsoft.com/office/officeart/2005/8/layout/default"/>
    <dgm:cxn modelId="{0DE0CE31-CF08-4160-8FA2-619E9E15C31C}" type="presOf" srcId="{4F8B8EEB-F967-4BA0-861D-75CF93B7D6EF}" destId="{1F6FE416-CA92-4E3C-8E7B-12167611B18D}" srcOrd="0" destOrd="0" presId="urn:microsoft.com/office/officeart/2005/8/layout/default"/>
    <dgm:cxn modelId="{EA868435-3FFE-45B4-815F-D410B7A03934}" type="presOf" srcId="{28B996C9-0E0C-4DE9-A1EC-624032255C7A}" destId="{A25BEC80-C3A1-4A40-B758-D04378B21A1F}" srcOrd="0" destOrd="0" presId="urn:microsoft.com/office/officeart/2005/8/layout/default"/>
    <dgm:cxn modelId="{2E3FA43B-9EC5-4988-991C-C225FE7E8E50}" srcId="{15738D78-E56E-4268-92D7-BD10AD8F8F32}" destId="{B10F3ED9-B6F6-4879-90A0-35F8242B36F9}" srcOrd="2" destOrd="0" parTransId="{198A1EFE-DD4F-48AC-A816-29867E4B6C4C}" sibTransId="{FC4DA9C7-B0A4-40F0-A433-49F7CE12E727}"/>
    <dgm:cxn modelId="{416C975F-68F6-4500-BC07-7D16B163FC6F}" type="presOf" srcId="{C1069851-492A-45B8-9BD0-79C3E60AED71}" destId="{FB8637B3-C0DC-4EC5-9350-AB2121B73669}" srcOrd="0" destOrd="0" presId="urn:microsoft.com/office/officeart/2005/8/layout/default"/>
    <dgm:cxn modelId="{26EB2942-7B83-4324-BC2F-7C37A8F512A5}" srcId="{15738D78-E56E-4268-92D7-BD10AD8F8F32}" destId="{28B996C9-0E0C-4DE9-A1EC-624032255C7A}" srcOrd="1" destOrd="0" parTransId="{D3828007-C52B-4CC4-A1AB-BE2390303BF1}" sibTransId="{C1C7A3E2-22C3-4805-856A-4F00F1A7EE53}"/>
    <dgm:cxn modelId="{A93D0166-FA6C-49C6-8330-E6F56462F206}" srcId="{15738D78-E56E-4268-92D7-BD10AD8F8F32}" destId="{34B0B6D0-4B03-4CFA-B0A1-F1346F0F01B2}" srcOrd="8" destOrd="0" parTransId="{B406CFEA-88B5-4250-9128-5C4DD721723A}" sibTransId="{B72FE291-3296-46B6-A7B2-7C9E15EEDDBA}"/>
    <dgm:cxn modelId="{C199BC68-EB92-488D-B91D-9D68AFC8702F}" srcId="{15738D78-E56E-4268-92D7-BD10AD8F8F32}" destId="{B2E763BB-F140-4D57-9C59-8589B40A37E9}" srcOrd="10" destOrd="0" parTransId="{4C4C357F-9776-44E7-AE5D-37E948F1E33B}" sibTransId="{180AD3C5-8D85-4DBC-B4B2-CB3EA456B00D}"/>
    <dgm:cxn modelId="{5EA12C69-9E41-4C89-89DE-EF3F890BFE77}" type="presOf" srcId="{D06E1A9A-F14B-464D-B713-A9D86FBDEB5B}" destId="{67AD6B9B-BE5E-474C-9E1D-A0E36E65FEC4}" srcOrd="0" destOrd="0" presId="urn:microsoft.com/office/officeart/2005/8/layout/default"/>
    <dgm:cxn modelId="{08086959-8232-4171-A8C9-1F68E1BF6B1A}" srcId="{15738D78-E56E-4268-92D7-BD10AD8F8F32}" destId="{185FB29C-DB62-4828-A10C-1B7D030CBE0A}" srcOrd="5" destOrd="0" parTransId="{B5E80D25-58F6-404B-ABC9-4687716C6312}" sibTransId="{B473E31F-B67B-4930-9D4E-ABC497F27A4F}"/>
    <dgm:cxn modelId="{54506F7A-1F12-475F-8743-51B99E12C224}" type="presOf" srcId="{E2F5000F-EDD0-40AA-B2C5-178B54223C07}" destId="{F52C60D6-052B-469E-853A-190E2D107CCF}" srcOrd="0" destOrd="0" presId="urn:microsoft.com/office/officeart/2005/8/layout/default"/>
    <dgm:cxn modelId="{4CB8907D-5B5D-4BE5-91C6-AB37EBD21C0B}" srcId="{15738D78-E56E-4268-92D7-BD10AD8F8F32}" destId="{4C08CE4D-1306-42CF-9874-5EA8DF5AB8C3}" srcOrd="4" destOrd="0" parTransId="{D129E0AE-D10C-43C9-8561-4ED8136A996D}" sibTransId="{ED4E1B5D-BC85-463A-A928-1EC8945E3BF5}"/>
    <dgm:cxn modelId="{9B380C83-4F06-45C4-974F-9D0C278A29DB}" srcId="{15738D78-E56E-4268-92D7-BD10AD8F8F32}" destId="{A12A3F72-1610-4F9D-AC51-D3FA73187068}" srcOrd="11" destOrd="0" parTransId="{1D21EB9C-5DC5-4A5E-855B-F2DE7A9D1122}" sibTransId="{C370D298-384D-4148-918F-2A23AC87B5B0}"/>
    <dgm:cxn modelId="{241AB984-235B-4C5F-ABCD-E109EE7517D3}" type="presOf" srcId="{185FB29C-DB62-4828-A10C-1B7D030CBE0A}" destId="{F972054C-952A-4C93-A1E1-5BBC4EAF26C1}" srcOrd="0" destOrd="0" presId="urn:microsoft.com/office/officeart/2005/8/layout/default"/>
    <dgm:cxn modelId="{D4A222A2-45E2-4AB2-840F-09C6A92023CA}" type="presOf" srcId="{15738D78-E56E-4268-92D7-BD10AD8F8F32}" destId="{2F85A7AC-042F-4D70-8E96-C711D47B5ECF}" srcOrd="0" destOrd="0" presId="urn:microsoft.com/office/officeart/2005/8/layout/default"/>
    <dgm:cxn modelId="{4D9A2BA2-070B-4AE2-A879-6DAA4EA8CB47}" type="presOf" srcId="{A12A3F72-1610-4F9D-AC51-D3FA73187068}" destId="{40131DDF-4AEA-41C1-8AE9-C5C3CC231A83}" srcOrd="0" destOrd="0" presId="urn:microsoft.com/office/officeart/2005/8/layout/default"/>
    <dgm:cxn modelId="{D05306A5-5071-4965-8BFA-0541C908001F}" type="presOf" srcId="{B10F3ED9-B6F6-4879-90A0-35F8242B36F9}" destId="{37A66BEC-4195-4822-8401-DF6476D98EBF}" srcOrd="0" destOrd="0" presId="urn:microsoft.com/office/officeart/2005/8/layout/default"/>
    <dgm:cxn modelId="{7FBA1ECC-B088-4704-99F4-415BAE9409B5}" type="presOf" srcId="{34B0B6D0-4B03-4CFA-B0A1-F1346F0F01B2}" destId="{4569A482-38CE-4F08-A6E0-4E5BB8798545}" srcOrd="0" destOrd="0" presId="urn:microsoft.com/office/officeart/2005/8/layout/default"/>
    <dgm:cxn modelId="{48B19CCE-F7BF-4908-BDF1-945667F08902}" srcId="{15738D78-E56E-4268-92D7-BD10AD8F8F32}" destId="{31F53CDC-576E-4714-A78D-3DD1FD6BB2CF}" srcOrd="12" destOrd="0" parTransId="{75AF9460-B2CB-42F4-A8FE-611D6C10DF55}" sibTransId="{55B867C3-4EF0-41CB-901D-67D3E0658006}"/>
    <dgm:cxn modelId="{4F3440CF-CCF7-4DB5-84FD-7D7448510A88}" type="presOf" srcId="{35CB249F-E624-4D71-90D2-5A2B56304B89}" destId="{D023277E-2AE2-406D-8F4E-0EF56F81D867}" srcOrd="0" destOrd="0" presId="urn:microsoft.com/office/officeart/2005/8/layout/default"/>
    <dgm:cxn modelId="{5CA920D5-4E0D-4793-8B7B-D28B9794B8BF}" type="presOf" srcId="{B2E763BB-F140-4D57-9C59-8589B40A37E9}" destId="{3D160446-08BF-48BF-A569-D37421E57133}" srcOrd="0" destOrd="0" presId="urn:microsoft.com/office/officeart/2005/8/layout/default"/>
    <dgm:cxn modelId="{32B2E9E7-06B1-43C0-B533-14AF09E28681}" type="presOf" srcId="{4C08CE4D-1306-42CF-9874-5EA8DF5AB8C3}" destId="{1E3300D2-85E0-4755-88CD-C964DFFAFDF6}" srcOrd="0" destOrd="0" presId="urn:microsoft.com/office/officeart/2005/8/layout/default"/>
    <dgm:cxn modelId="{6108B9F9-DB5E-4AD8-B958-634484A2B417}" srcId="{15738D78-E56E-4268-92D7-BD10AD8F8F32}" destId="{D06E1A9A-F14B-464D-B713-A9D86FBDEB5B}" srcOrd="7" destOrd="0" parTransId="{1C6D43DD-50BD-4C45-8EFF-9DA2C7C457C3}" sibTransId="{F01313C0-8F0F-4F12-86FA-B32C86F0B00D}"/>
    <dgm:cxn modelId="{3EFC1BFA-C3DB-4595-B464-4A9799EC0B69}" srcId="{15738D78-E56E-4268-92D7-BD10AD8F8F32}" destId="{4F8B8EEB-F967-4BA0-861D-75CF93B7D6EF}" srcOrd="3" destOrd="0" parTransId="{83F42834-6220-4600-96CD-09D4079753CA}" sibTransId="{31325FD1-9A77-45C7-8004-898BAEF4B758}"/>
    <dgm:cxn modelId="{7E250C19-D55E-4D07-9637-924AD12D4E8B}" type="presParOf" srcId="{2F85A7AC-042F-4D70-8E96-C711D47B5ECF}" destId="{D023277E-2AE2-406D-8F4E-0EF56F81D867}" srcOrd="0" destOrd="0" presId="urn:microsoft.com/office/officeart/2005/8/layout/default"/>
    <dgm:cxn modelId="{5B4A9CAD-AB25-46A2-AEBF-85C6709A3707}" type="presParOf" srcId="{2F85A7AC-042F-4D70-8E96-C711D47B5ECF}" destId="{644B1C79-8F0E-40EB-A668-19373B1E217D}" srcOrd="1" destOrd="0" presId="urn:microsoft.com/office/officeart/2005/8/layout/default"/>
    <dgm:cxn modelId="{7494D847-C310-4B36-BAD0-3F01C6D4301E}" type="presParOf" srcId="{2F85A7AC-042F-4D70-8E96-C711D47B5ECF}" destId="{A25BEC80-C3A1-4A40-B758-D04378B21A1F}" srcOrd="2" destOrd="0" presId="urn:microsoft.com/office/officeart/2005/8/layout/default"/>
    <dgm:cxn modelId="{CA743DD6-1BCD-4FDD-94B6-7DCF130E0E07}" type="presParOf" srcId="{2F85A7AC-042F-4D70-8E96-C711D47B5ECF}" destId="{8253B7AF-D1A2-4325-ACA5-A72502BB19BB}" srcOrd="3" destOrd="0" presId="urn:microsoft.com/office/officeart/2005/8/layout/default"/>
    <dgm:cxn modelId="{BF9D43D9-8AEF-4AFA-9094-3254CCB30DB8}" type="presParOf" srcId="{2F85A7AC-042F-4D70-8E96-C711D47B5ECF}" destId="{37A66BEC-4195-4822-8401-DF6476D98EBF}" srcOrd="4" destOrd="0" presId="urn:microsoft.com/office/officeart/2005/8/layout/default"/>
    <dgm:cxn modelId="{14AFC5F4-6BF2-4F7F-A7EE-1C4AE4165CC8}" type="presParOf" srcId="{2F85A7AC-042F-4D70-8E96-C711D47B5ECF}" destId="{E9321642-91FB-48BD-99B9-D5D7F0E9768D}" srcOrd="5" destOrd="0" presId="urn:microsoft.com/office/officeart/2005/8/layout/default"/>
    <dgm:cxn modelId="{2D973584-4107-424B-8AAD-06161C19E481}" type="presParOf" srcId="{2F85A7AC-042F-4D70-8E96-C711D47B5ECF}" destId="{1F6FE416-CA92-4E3C-8E7B-12167611B18D}" srcOrd="6" destOrd="0" presId="urn:microsoft.com/office/officeart/2005/8/layout/default"/>
    <dgm:cxn modelId="{E2442CB5-F62B-4E61-A146-C57FE1AA0FFD}" type="presParOf" srcId="{2F85A7AC-042F-4D70-8E96-C711D47B5ECF}" destId="{AE70AB49-708B-4696-9360-D2944048C137}" srcOrd="7" destOrd="0" presId="urn:microsoft.com/office/officeart/2005/8/layout/default"/>
    <dgm:cxn modelId="{21314E87-D0C1-4CC2-8D97-72A9A6D71B0F}" type="presParOf" srcId="{2F85A7AC-042F-4D70-8E96-C711D47B5ECF}" destId="{1E3300D2-85E0-4755-88CD-C964DFFAFDF6}" srcOrd="8" destOrd="0" presId="urn:microsoft.com/office/officeart/2005/8/layout/default"/>
    <dgm:cxn modelId="{D9E494D2-E910-42BF-AE66-F2528C796E49}" type="presParOf" srcId="{2F85A7AC-042F-4D70-8E96-C711D47B5ECF}" destId="{CD101D4E-CC13-4A44-9A81-024C2A5B2546}" srcOrd="9" destOrd="0" presId="urn:microsoft.com/office/officeart/2005/8/layout/default"/>
    <dgm:cxn modelId="{2053FF84-588D-4318-8720-49B3E73395C9}" type="presParOf" srcId="{2F85A7AC-042F-4D70-8E96-C711D47B5ECF}" destId="{F972054C-952A-4C93-A1E1-5BBC4EAF26C1}" srcOrd="10" destOrd="0" presId="urn:microsoft.com/office/officeart/2005/8/layout/default"/>
    <dgm:cxn modelId="{0220D945-6870-4EE4-AB28-CA5B121F51FC}" type="presParOf" srcId="{2F85A7AC-042F-4D70-8E96-C711D47B5ECF}" destId="{7AF257FE-9105-4E3D-9CE0-B3136F0BCD84}" srcOrd="11" destOrd="0" presId="urn:microsoft.com/office/officeart/2005/8/layout/default"/>
    <dgm:cxn modelId="{531D31D8-53D0-4B6F-BB68-3269DCD402A8}" type="presParOf" srcId="{2F85A7AC-042F-4D70-8E96-C711D47B5ECF}" destId="{F52C60D6-052B-469E-853A-190E2D107CCF}" srcOrd="12" destOrd="0" presId="urn:microsoft.com/office/officeart/2005/8/layout/default"/>
    <dgm:cxn modelId="{B1113FF1-68B0-4D8D-87CC-EF3402CB00C7}" type="presParOf" srcId="{2F85A7AC-042F-4D70-8E96-C711D47B5ECF}" destId="{A0B673AD-3B07-4C1A-A41A-24AE7D7886F3}" srcOrd="13" destOrd="0" presId="urn:microsoft.com/office/officeart/2005/8/layout/default"/>
    <dgm:cxn modelId="{DD67972F-AD27-4CC8-95AD-77FCE313B8E1}" type="presParOf" srcId="{2F85A7AC-042F-4D70-8E96-C711D47B5ECF}" destId="{67AD6B9B-BE5E-474C-9E1D-A0E36E65FEC4}" srcOrd="14" destOrd="0" presId="urn:microsoft.com/office/officeart/2005/8/layout/default"/>
    <dgm:cxn modelId="{868BA9C1-4EB6-462E-B85F-8E4EE4164A6E}" type="presParOf" srcId="{2F85A7AC-042F-4D70-8E96-C711D47B5ECF}" destId="{A5D778D2-1A02-4A2B-ABC8-7090DBD273E3}" srcOrd="15" destOrd="0" presId="urn:microsoft.com/office/officeart/2005/8/layout/default"/>
    <dgm:cxn modelId="{1CD1BD8D-A3F3-4E63-8281-9FA4C362EF9A}" type="presParOf" srcId="{2F85A7AC-042F-4D70-8E96-C711D47B5ECF}" destId="{4569A482-38CE-4F08-A6E0-4E5BB8798545}" srcOrd="16" destOrd="0" presId="urn:microsoft.com/office/officeart/2005/8/layout/default"/>
    <dgm:cxn modelId="{9B06B24A-CEB3-4A20-B7B8-5E0577FBF447}" type="presParOf" srcId="{2F85A7AC-042F-4D70-8E96-C711D47B5ECF}" destId="{A6FFB805-10A9-4E9C-93F8-C26D75FA8062}" srcOrd="17" destOrd="0" presId="urn:microsoft.com/office/officeart/2005/8/layout/default"/>
    <dgm:cxn modelId="{FD0AB91F-380C-4BD6-A884-66C213A54561}" type="presParOf" srcId="{2F85A7AC-042F-4D70-8E96-C711D47B5ECF}" destId="{FB8637B3-C0DC-4EC5-9350-AB2121B73669}" srcOrd="18" destOrd="0" presId="urn:microsoft.com/office/officeart/2005/8/layout/default"/>
    <dgm:cxn modelId="{0D6D436F-0727-4E57-8FDB-6D68975B4ECB}" type="presParOf" srcId="{2F85A7AC-042F-4D70-8E96-C711D47B5ECF}" destId="{315E9641-3676-4B32-BD73-A503F1C7969D}" srcOrd="19" destOrd="0" presId="urn:microsoft.com/office/officeart/2005/8/layout/default"/>
    <dgm:cxn modelId="{50D34EAD-6D04-41CF-BEFF-A12F65AD5A04}" type="presParOf" srcId="{2F85A7AC-042F-4D70-8E96-C711D47B5ECF}" destId="{3D160446-08BF-48BF-A569-D37421E57133}" srcOrd="20" destOrd="0" presId="urn:microsoft.com/office/officeart/2005/8/layout/default"/>
    <dgm:cxn modelId="{6C45B268-CC9E-45AD-848A-07A939FFE06E}" type="presParOf" srcId="{2F85A7AC-042F-4D70-8E96-C711D47B5ECF}" destId="{FA97956C-2701-418A-BC32-0213F0179A91}" srcOrd="21" destOrd="0" presId="urn:microsoft.com/office/officeart/2005/8/layout/default"/>
    <dgm:cxn modelId="{373619F1-905B-4451-91A5-29A8911B9F39}" type="presParOf" srcId="{2F85A7AC-042F-4D70-8E96-C711D47B5ECF}" destId="{40131DDF-4AEA-41C1-8AE9-C5C3CC231A83}" srcOrd="22" destOrd="0" presId="urn:microsoft.com/office/officeart/2005/8/layout/default"/>
    <dgm:cxn modelId="{16723395-CA52-4239-95A1-EA32E02F6F57}" type="presParOf" srcId="{2F85A7AC-042F-4D70-8E96-C711D47B5ECF}" destId="{FBE23257-E3B9-4BB0-8C03-29EB269FB6A9}" srcOrd="23" destOrd="0" presId="urn:microsoft.com/office/officeart/2005/8/layout/default"/>
    <dgm:cxn modelId="{EDEF1DB7-647F-46BC-B433-6203986D6261}" type="presParOf" srcId="{2F85A7AC-042F-4D70-8E96-C711D47B5ECF}" destId="{2BD94447-B3D1-474F-AACE-CF8D9E6B9CD9}" srcOrd="2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3B509-B806-4BB7-96BA-7682F218A1C3}">
      <dsp:nvSpPr>
        <dsp:cNvPr id="0" name=""/>
        <dsp:cNvSpPr/>
      </dsp:nvSpPr>
      <dsp:spPr>
        <a:xfrm>
          <a:off x="0" y="0"/>
          <a:ext cx="5420988" cy="7943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Wingdings" panose="05000000000000000000" pitchFamily="2" charset="2"/>
            <a:buNone/>
          </a:pPr>
          <a:r>
            <a:rPr lang="en-US" sz="1700" kern="1200">
              <a:solidFill>
                <a:schemeClr val="tx1">
                  <a:lumMod val="75000"/>
                  <a:lumOff val="25000"/>
                </a:schemeClr>
              </a:solidFill>
              <a:cs typeface="Calibri"/>
            </a:rPr>
            <a:t>Gather the required dataset</a:t>
          </a:r>
          <a:endParaRPr lang="en-IN" sz="1700" kern="1200"/>
        </a:p>
      </dsp:txBody>
      <dsp:txXfrm>
        <a:off x="23267" y="23267"/>
        <a:ext cx="4470826" cy="747864"/>
      </dsp:txXfrm>
    </dsp:sp>
    <dsp:sp modelId="{AA86351C-FF60-4FE7-A29D-CABE76DC28D2}">
      <dsp:nvSpPr>
        <dsp:cNvPr id="0" name=""/>
        <dsp:cNvSpPr/>
      </dsp:nvSpPr>
      <dsp:spPr>
        <a:xfrm>
          <a:off x="404814" y="904731"/>
          <a:ext cx="5420988" cy="7943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Wingdings" panose="05000000000000000000" pitchFamily="2" charset="2"/>
            <a:buNone/>
          </a:pPr>
          <a:r>
            <a:rPr lang="en-US" sz="1700" kern="1200">
              <a:solidFill>
                <a:schemeClr val="tx1">
                  <a:lumMod val="75000"/>
                  <a:lumOff val="25000"/>
                </a:schemeClr>
              </a:solidFill>
              <a:cs typeface="Calibri"/>
            </a:rPr>
            <a:t>Understand the dataset</a:t>
          </a:r>
          <a:endParaRPr lang="en-IN" sz="1700" kern="1200"/>
        </a:p>
      </dsp:txBody>
      <dsp:txXfrm>
        <a:off x="428081" y="927998"/>
        <a:ext cx="4453281" cy="747864"/>
      </dsp:txXfrm>
    </dsp:sp>
    <dsp:sp modelId="{0C14FA05-6B3A-4A59-9283-7E469DE6E079}">
      <dsp:nvSpPr>
        <dsp:cNvPr id="0" name=""/>
        <dsp:cNvSpPr/>
      </dsp:nvSpPr>
      <dsp:spPr>
        <a:xfrm>
          <a:off x="809628" y="1809462"/>
          <a:ext cx="5420988" cy="7943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Wingdings" panose="05000000000000000000" pitchFamily="2" charset="2"/>
            <a:buNone/>
          </a:pPr>
          <a:r>
            <a:rPr lang="en-US" sz="1700" kern="1200">
              <a:solidFill>
                <a:schemeClr val="tx1">
                  <a:lumMod val="75000"/>
                  <a:lumOff val="25000"/>
                </a:schemeClr>
              </a:solidFill>
              <a:cs typeface="Calibri"/>
            </a:rPr>
            <a:t>Clean the dataset</a:t>
          </a:r>
          <a:endParaRPr lang="en-IN" sz="1700" kern="1200"/>
        </a:p>
      </dsp:txBody>
      <dsp:txXfrm>
        <a:off x="832895" y="1832729"/>
        <a:ext cx="4453281" cy="747864"/>
      </dsp:txXfrm>
    </dsp:sp>
    <dsp:sp modelId="{7DE63BAA-0093-4925-886D-76C88A886CF3}">
      <dsp:nvSpPr>
        <dsp:cNvPr id="0" name=""/>
        <dsp:cNvSpPr/>
      </dsp:nvSpPr>
      <dsp:spPr>
        <a:xfrm>
          <a:off x="1214442" y="2714193"/>
          <a:ext cx="5420988" cy="7943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Wingdings" panose="05000000000000000000" pitchFamily="2" charset="2"/>
            <a:buNone/>
          </a:pPr>
          <a:r>
            <a:rPr lang="en-US" sz="1700" kern="1200">
              <a:solidFill>
                <a:schemeClr val="tx1">
                  <a:lumMod val="75000"/>
                  <a:lumOff val="25000"/>
                </a:schemeClr>
              </a:solidFill>
              <a:cs typeface="Calibri"/>
            </a:rPr>
            <a:t>Do the necessary statistical analysis</a:t>
          </a:r>
          <a:endParaRPr lang="en-IN" sz="1700" kern="1200"/>
        </a:p>
      </dsp:txBody>
      <dsp:txXfrm>
        <a:off x="1237709" y="2737460"/>
        <a:ext cx="4453281" cy="747864"/>
      </dsp:txXfrm>
    </dsp:sp>
    <dsp:sp modelId="{A7588F67-9E74-495B-9DB4-69C8D9ED94B5}">
      <dsp:nvSpPr>
        <dsp:cNvPr id="0" name=""/>
        <dsp:cNvSpPr/>
      </dsp:nvSpPr>
      <dsp:spPr>
        <a:xfrm>
          <a:off x="1619256" y="3618924"/>
          <a:ext cx="5420988" cy="794398"/>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Font typeface="Wingdings" panose="05000000000000000000" pitchFamily="2" charset="2"/>
            <a:buNone/>
          </a:pPr>
          <a:r>
            <a:rPr lang="en-US" sz="1700" kern="1200">
              <a:solidFill>
                <a:schemeClr val="tx1">
                  <a:lumMod val="75000"/>
                  <a:lumOff val="25000"/>
                </a:schemeClr>
              </a:solidFill>
              <a:cs typeface="Calibri"/>
            </a:rPr>
            <a:t>Plot the necessary visualizations to draw out meaningful, actionable insights from the data.</a:t>
          </a:r>
          <a:endParaRPr lang="en-IN" sz="1700" kern="1200"/>
        </a:p>
      </dsp:txBody>
      <dsp:txXfrm>
        <a:off x="1642523" y="3642191"/>
        <a:ext cx="4453281" cy="747864"/>
      </dsp:txXfrm>
    </dsp:sp>
    <dsp:sp modelId="{6932AE2E-73B8-480C-875A-938411A1E9A4}">
      <dsp:nvSpPr>
        <dsp:cNvPr id="0" name=""/>
        <dsp:cNvSpPr/>
      </dsp:nvSpPr>
      <dsp:spPr>
        <a:xfrm>
          <a:off x="4904629" y="580351"/>
          <a:ext cx="516358" cy="516358"/>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5020810" y="580351"/>
        <a:ext cx="283996" cy="388559"/>
      </dsp:txXfrm>
    </dsp:sp>
    <dsp:sp modelId="{5123960B-58E4-4091-B502-589E7C2AA5CB}">
      <dsp:nvSpPr>
        <dsp:cNvPr id="0" name=""/>
        <dsp:cNvSpPr/>
      </dsp:nvSpPr>
      <dsp:spPr>
        <a:xfrm>
          <a:off x="5309443" y="1485083"/>
          <a:ext cx="516358" cy="516358"/>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5425624" y="1485083"/>
        <a:ext cx="283996" cy="388559"/>
      </dsp:txXfrm>
    </dsp:sp>
    <dsp:sp modelId="{D5BCD812-AF15-46F3-B259-1FC06F04C46F}">
      <dsp:nvSpPr>
        <dsp:cNvPr id="0" name=""/>
        <dsp:cNvSpPr/>
      </dsp:nvSpPr>
      <dsp:spPr>
        <a:xfrm>
          <a:off x="5714258" y="2376574"/>
          <a:ext cx="516358" cy="516358"/>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5830439" y="2376574"/>
        <a:ext cx="283996" cy="388559"/>
      </dsp:txXfrm>
    </dsp:sp>
    <dsp:sp modelId="{0501A0DD-7E37-454A-8031-D45889DDE1BA}">
      <dsp:nvSpPr>
        <dsp:cNvPr id="0" name=""/>
        <dsp:cNvSpPr/>
      </dsp:nvSpPr>
      <dsp:spPr>
        <a:xfrm>
          <a:off x="6119072" y="3290132"/>
          <a:ext cx="516358" cy="516358"/>
        </a:xfrm>
        <a:prstGeom prst="downArrow">
          <a:avLst>
            <a:gd name="adj1" fmla="val 55000"/>
            <a:gd name="adj2" fmla="val 45000"/>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6235253" y="3290132"/>
        <a:ext cx="283996" cy="3885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3277E-2AE2-406D-8F4E-0EF56F81D867}">
      <dsp:nvSpPr>
        <dsp:cNvPr id="0" name=""/>
        <dsp:cNvSpPr/>
      </dsp:nvSpPr>
      <dsp:spPr>
        <a:xfrm>
          <a:off x="3437" y="31646"/>
          <a:ext cx="1861393" cy="1116836"/>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read_csv() </a:t>
          </a:r>
          <a:endParaRPr lang="en-US" sz="1800" kern="1200"/>
        </a:p>
      </dsp:txBody>
      <dsp:txXfrm>
        <a:off x="3437" y="31646"/>
        <a:ext cx="1861393" cy="1116836"/>
      </dsp:txXfrm>
    </dsp:sp>
    <dsp:sp modelId="{A25BEC80-C3A1-4A40-B758-D04378B21A1F}">
      <dsp:nvSpPr>
        <dsp:cNvPr id="0" name=""/>
        <dsp:cNvSpPr/>
      </dsp:nvSpPr>
      <dsp:spPr>
        <a:xfrm>
          <a:off x="2050970" y="31646"/>
          <a:ext cx="1861393" cy="1116836"/>
        </a:xfrm>
        <a:prstGeom prst="rect">
          <a:avLst/>
        </a:prstGeom>
        <a:solidFill>
          <a:schemeClr val="accent2">
            <a:hueOff val="-110281"/>
            <a:satOff val="124"/>
            <a:lumOff val="29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head() /head(n)</a:t>
          </a:r>
          <a:endParaRPr lang="en-US" sz="1800" kern="1200"/>
        </a:p>
      </dsp:txBody>
      <dsp:txXfrm>
        <a:off x="2050970" y="31646"/>
        <a:ext cx="1861393" cy="1116836"/>
      </dsp:txXfrm>
    </dsp:sp>
    <dsp:sp modelId="{37A66BEC-4195-4822-8401-DF6476D98EBF}">
      <dsp:nvSpPr>
        <dsp:cNvPr id="0" name=""/>
        <dsp:cNvSpPr/>
      </dsp:nvSpPr>
      <dsp:spPr>
        <a:xfrm>
          <a:off x="4098503" y="31646"/>
          <a:ext cx="1861393" cy="1116836"/>
        </a:xfrm>
        <a:prstGeom prst="rect">
          <a:avLst/>
        </a:prstGeom>
        <a:solidFill>
          <a:schemeClr val="accent2">
            <a:hueOff val="-220562"/>
            <a:satOff val="249"/>
            <a:lumOff val="58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describe()  </a:t>
          </a:r>
          <a:endParaRPr lang="en-US" sz="1800" kern="1200"/>
        </a:p>
      </dsp:txBody>
      <dsp:txXfrm>
        <a:off x="4098503" y="31646"/>
        <a:ext cx="1861393" cy="1116836"/>
      </dsp:txXfrm>
    </dsp:sp>
    <dsp:sp modelId="{1F6FE416-CA92-4E3C-8E7B-12167611B18D}">
      <dsp:nvSpPr>
        <dsp:cNvPr id="0" name=""/>
        <dsp:cNvSpPr/>
      </dsp:nvSpPr>
      <dsp:spPr>
        <a:xfrm>
          <a:off x="6146036" y="31646"/>
          <a:ext cx="1861393" cy="1116836"/>
        </a:xfrm>
        <a:prstGeom prst="rect">
          <a:avLst/>
        </a:prstGeom>
        <a:solidFill>
          <a:schemeClr val="accent2">
            <a:hueOff val="-330843"/>
            <a:satOff val="373"/>
            <a:lumOff val="88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memory_usage() </a:t>
          </a:r>
          <a:endParaRPr lang="en-US" sz="1800" kern="1200"/>
        </a:p>
      </dsp:txBody>
      <dsp:txXfrm>
        <a:off x="6146036" y="31646"/>
        <a:ext cx="1861393" cy="1116836"/>
      </dsp:txXfrm>
    </dsp:sp>
    <dsp:sp modelId="{1E3300D2-85E0-4755-88CD-C964DFFAFDF6}">
      <dsp:nvSpPr>
        <dsp:cNvPr id="0" name=""/>
        <dsp:cNvSpPr/>
      </dsp:nvSpPr>
      <dsp:spPr>
        <a:xfrm>
          <a:off x="8193568" y="31646"/>
          <a:ext cx="1861393" cy="1116836"/>
        </a:xfrm>
        <a:prstGeom prst="rect">
          <a:avLst/>
        </a:prstGeom>
        <a:solidFill>
          <a:schemeClr val="accent2">
            <a:hueOff val="-441124"/>
            <a:satOff val="497"/>
            <a:lumOff val="11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astype() </a:t>
          </a:r>
          <a:endParaRPr lang="en-US" sz="1800" kern="1200"/>
        </a:p>
      </dsp:txBody>
      <dsp:txXfrm>
        <a:off x="8193568" y="31646"/>
        <a:ext cx="1861393" cy="1116836"/>
      </dsp:txXfrm>
    </dsp:sp>
    <dsp:sp modelId="{F972054C-952A-4C93-A1E1-5BBC4EAF26C1}">
      <dsp:nvSpPr>
        <dsp:cNvPr id="0" name=""/>
        <dsp:cNvSpPr/>
      </dsp:nvSpPr>
      <dsp:spPr>
        <a:xfrm>
          <a:off x="3437" y="1334621"/>
          <a:ext cx="1861393" cy="1116836"/>
        </a:xfrm>
        <a:prstGeom prst="rect">
          <a:avLst/>
        </a:prstGeom>
        <a:solidFill>
          <a:schemeClr val="accent2">
            <a:hueOff val="-551405"/>
            <a:satOff val="622"/>
            <a:lumOff val="1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loc[:] </a:t>
          </a:r>
          <a:endParaRPr lang="en-US" sz="1800" kern="1200"/>
        </a:p>
      </dsp:txBody>
      <dsp:txXfrm>
        <a:off x="3437" y="1334621"/>
        <a:ext cx="1861393" cy="1116836"/>
      </dsp:txXfrm>
    </dsp:sp>
    <dsp:sp modelId="{F52C60D6-052B-469E-853A-190E2D107CCF}">
      <dsp:nvSpPr>
        <dsp:cNvPr id="0" name=""/>
        <dsp:cNvSpPr/>
      </dsp:nvSpPr>
      <dsp:spPr>
        <a:xfrm>
          <a:off x="2050970" y="1334621"/>
          <a:ext cx="1861393" cy="1116836"/>
        </a:xfrm>
        <a:prstGeom prst="rect">
          <a:avLst/>
        </a:prstGeom>
        <a:solidFill>
          <a:schemeClr val="accent2">
            <a:hueOff val="-661686"/>
            <a:satOff val="746"/>
            <a:lumOff val="176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to_datetime()</a:t>
          </a:r>
          <a:endParaRPr lang="en-US" sz="1800" kern="1200"/>
        </a:p>
      </dsp:txBody>
      <dsp:txXfrm>
        <a:off x="2050970" y="1334621"/>
        <a:ext cx="1861393" cy="1116836"/>
      </dsp:txXfrm>
    </dsp:sp>
    <dsp:sp modelId="{67AD6B9B-BE5E-474C-9E1D-A0E36E65FEC4}">
      <dsp:nvSpPr>
        <dsp:cNvPr id="0" name=""/>
        <dsp:cNvSpPr/>
      </dsp:nvSpPr>
      <dsp:spPr>
        <a:xfrm>
          <a:off x="4098503" y="1334621"/>
          <a:ext cx="1861393" cy="1116836"/>
        </a:xfrm>
        <a:prstGeom prst="rect">
          <a:avLst/>
        </a:prstGeom>
        <a:solidFill>
          <a:schemeClr val="accent2">
            <a:hueOff val="-771967"/>
            <a:satOff val="870"/>
            <a:lumOff val="205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baseline="0"/>
            <a:t>value_counts() </a:t>
          </a:r>
          <a:endParaRPr lang="en-US" sz="1800" kern="1200"/>
        </a:p>
      </dsp:txBody>
      <dsp:txXfrm>
        <a:off x="4098503" y="1334621"/>
        <a:ext cx="1861393" cy="1116836"/>
      </dsp:txXfrm>
    </dsp:sp>
    <dsp:sp modelId="{4569A482-38CE-4F08-A6E0-4E5BB8798545}">
      <dsp:nvSpPr>
        <dsp:cNvPr id="0" name=""/>
        <dsp:cNvSpPr/>
      </dsp:nvSpPr>
      <dsp:spPr>
        <a:xfrm>
          <a:off x="6146036" y="1334621"/>
          <a:ext cx="1861393" cy="1116836"/>
        </a:xfrm>
        <a:prstGeom prst="rect">
          <a:avLst/>
        </a:prstGeom>
        <a:solidFill>
          <a:schemeClr val="accent2">
            <a:hueOff val="-882249"/>
            <a:satOff val="995"/>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t>drop_duplicates()</a:t>
          </a:r>
          <a:endParaRPr lang="en-US" sz="1800" kern="1200"/>
        </a:p>
      </dsp:txBody>
      <dsp:txXfrm>
        <a:off x="6146036" y="1334621"/>
        <a:ext cx="1861393" cy="1116836"/>
      </dsp:txXfrm>
    </dsp:sp>
    <dsp:sp modelId="{FB8637B3-C0DC-4EC5-9350-AB2121B73669}">
      <dsp:nvSpPr>
        <dsp:cNvPr id="0" name=""/>
        <dsp:cNvSpPr/>
      </dsp:nvSpPr>
      <dsp:spPr>
        <a:xfrm>
          <a:off x="8193568" y="1334621"/>
          <a:ext cx="1861393" cy="1116836"/>
        </a:xfrm>
        <a:prstGeom prst="rect">
          <a:avLst/>
        </a:prstGeom>
        <a:solidFill>
          <a:schemeClr val="accent2">
            <a:hueOff val="-992530"/>
            <a:satOff val="1119"/>
            <a:lumOff val="264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a:t>groupby()</a:t>
          </a:r>
          <a:endParaRPr lang="en-US" sz="1800" kern="1200"/>
        </a:p>
      </dsp:txBody>
      <dsp:txXfrm>
        <a:off x="8193568" y="1334621"/>
        <a:ext cx="1861393" cy="1116836"/>
      </dsp:txXfrm>
    </dsp:sp>
    <dsp:sp modelId="{3D160446-08BF-48BF-A569-D37421E57133}">
      <dsp:nvSpPr>
        <dsp:cNvPr id="0" name=""/>
        <dsp:cNvSpPr/>
      </dsp:nvSpPr>
      <dsp:spPr>
        <a:xfrm>
          <a:off x="2050970" y="2637597"/>
          <a:ext cx="1861393" cy="1116836"/>
        </a:xfrm>
        <a:prstGeom prst="rect">
          <a:avLst/>
        </a:prstGeom>
        <a:solidFill>
          <a:schemeClr val="accent2">
            <a:hueOff val="-1102811"/>
            <a:satOff val="1243"/>
            <a:lumOff val="294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a:t>merge()</a:t>
          </a:r>
          <a:endParaRPr lang="en-US" sz="1800" kern="1200"/>
        </a:p>
      </dsp:txBody>
      <dsp:txXfrm>
        <a:off x="2050970" y="2637597"/>
        <a:ext cx="1861393" cy="1116836"/>
      </dsp:txXfrm>
    </dsp:sp>
    <dsp:sp modelId="{40131DDF-4AEA-41C1-8AE9-C5C3CC231A83}">
      <dsp:nvSpPr>
        <dsp:cNvPr id="0" name=""/>
        <dsp:cNvSpPr/>
      </dsp:nvSpPr>
      <dsp:spPr>
        <a:xfrm>
          <a:off x="4098503" y="2637597"/>
          <a:ext cx="1861393" cy="1116836"/>
        </a:xfrm>
        <a:prstGeom prst="rect">
          <a:avLst/>
        </a:prstGeom>
        <a:solidFill>
          <a:schemeClr val="accent2">
            <a:hueOff val="-1213092"/>
            <a:satOff val="1368"/>
            <a:lumOff val="323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a:t>sort_values()</a:t>
          </a:r>
          <a:endParaRPr lang="en-US" sz="1800" kern="1200"/>
        </a:p>
      </dsp:txBody>
      <dsp:txXfrm>
        <a:off x="4098503" y="2637597"/>
        <a:ext cx="1861393" cy="1116836"/>
      </dsp:txXfrm>
    </dsp:sp>
    <dsp:sp modelId="{2BD94447-B3D1-474F-AACE-CF8D9E6B9CD9}">
      <dsp:nvSpPr>
        <dsp:cNvPr id="0" name=""/>
        <dsp:cNvSpPr/>
      </dsp:nvSpPr>
      <dsp:spPr>
        <a:xfrm>
          <a:off x="6146036" y="2637597"/>
          <a:ext cx="1861393" cy="1116836"/>
        </a:xfrm>
        <a:prstGeom prst="rect">
          <a:avLst/>
        </a:prstGeom>
        <a:solidFill>
          <a:schemeClr val="accent2">
            <a:hueOff val="-1323373"/>
            <a:satOff val="1492"/>
            <a:lumOff val="353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b="1" kern="1200"/>
            <a:t>fillna()</a:t>
          </a:r>
          <a:endParaRPr lang="en-US" sz="1800" kern="1200"/>
        </a:p>
      </dsp:txBody>
      <dsp:txXfrm>
        <a:off x="6146036" y="2637597"/>
        <a:ext cx="1861393" cy="11168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21-03-2024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datacamp.com/blog/top-ten-analytics-career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psonline.sas.upenn.edu/features/5-key-reasons-why-data-analytics-important-busines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Diagnostic Analytics</a:t>
            </a:r>
            <a:r>
              <a:rPr lang="en-US"/>
              <a:t>:</a:t>
            </a:r>
          </a:p>
          <a:p>
            <a:pPr marL="171450" indent="-171450">
              <a:buFont typeface="Arial"/>
              <a:buChar char="•"/>
            </a:pPr>
            <a:r>
              <a:rPr lang="en-US"/>
              <a:t>Diagnostic analytics delves deeper into data to understand why certain events or trends occurred. It focuses on identifying the root causes of past outcomes.</a:t>
            </a:r>
            <a:endParaRPr lang="en-US">
              <a:cs typeface="Calibri"/>
            </a:endParaRPr>
          </a:p>
          <a:p>
            <a:pPr marL="171450" indent="-171450">
              <a:buFont typeface="Arial"/>
              <a:buChar char="•"/>
            </a:pPr>
            <a:r>
              <a:rPr lang="en-US"/>
              <a:t>It involves investigating patterns and anomalies in historical data to provide explanations for observed behavior.</a:t>
            </a:r>
            <a:endParaRPr lang="en-US">
              <a:cs typeface="Calibri"/>
            </a:endParaRPr>
          </a:p>
          <a:p>
            <a:pPr marL="171450" indent="-171450">
              <a:buFont typeface="Arial"/>
              <a:buChar char="•"/>
            </a:pPr>
            <a:r>
              <a:rPr lang="en-US"/>
              <a:t>Diagnostic analytics is valuable for problem-solving and root cause analysis, helping organizations understand the reasons behind certain events or issues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12</a:t>
            </a:fld>
            <a:endParaRPr lang="en-IN"/>
          </a:p>
        </p:txBody>
      </p:sp>
    </p:spTree>
    <p:extLst>
      <p:ext uri="{BB962C8B-B14F-4D97-AF65-F5344CB8AC3E}">
        <p14:creationId xmlns:p14="http://schemas.microsoft.com/office/powerpoint/2010/main" val="304868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Descriptive Analytics</a:t>
            </a:r>
            <a:r>
              <a:rPr lang="en-US"/>
              <a:t>:</a:t>
            </a:r>
          </a:p>
          <a:p>
            <a:pPr marL="285750" indent="-285750">
              <a:buFont typeface="Arial"/>
              <a:buChar char="•"/>
            </a:pPr>
            <a:r>
              <a:rPr lang="en-US"/>
              <a:t>Descriptive analytics is the simplest form of data analytics. It involves summarizing historical data to gain insights into what has happened in the past.</a:t>
            </a:r>
            <a:endParaRPr lang="en-US">
              <a:cs typeface="Calibri"/>
            </a:endParaRPr>
          </a:p>
          <a:p>
            <a:pPr marL="285750" indent="-285750">
              <a:buFont typeface="Arial"/>
              <a:buChar char="•"/>
            </a:pPr>
            <a:r>
              <a:rPr lang="en-US"/>
              <a:t>This type of analytics uses techniques like data aggregation, data visualization, and basic statistical analysis to provide a clear picture of past events and trends.</a:t>
            </a:r>
            <a:endParaRPr lang="en-US">
              <a:cs typeface="Calibri"/>
            </a:endParaRPr>
          </a:p>
          <a:p>
            <a:pPr marL="285750" indent="-285750">
              <a:buFont typeface="Arial"/>
              <a:buChar char="•"/>
            </a:pPr>
            <a:r>
              <a:rPr lang="en-US"/>
              <a:t>It's often used for reporting and dashboarding to understand historical performance and make data-driven decisions based on that information.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13</a:t>
            </a:fld>
            <a:endParaRPr lang="en-IN"/>
          </a:p>
        </p:txBody>
      </p:sp>
    </p:spTree>
    <p:extLst>
      <p:ext uri="{BB962C8B-B14F-4D97-AF65-F5344CB8AC3E}">
        <p14:creationId xmlns:p14="http://schemas.microsoft.com/office/powerpoint/2010/main" val="3759231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Predictive Analytics</a:t>
            </a:r>
            <a:r>
              <a:rPr lang="en-US"/>
              <a:t>:</a:t>
            </a:r>
          </a:p>
          <a:p>
            <a:pPr marL="171450" indent="-171450">
              <a:buFont typeface="Arial"/>
              <a:buChar char="•"/>
            </a:pPr>
            <a:r>
              <a:rPr lang="en-US"/>
              <a:t>Predictive analytics involves using historical data and statistical algorithms to make predictions about future events or trends.</a:t>
            </a:r>
            <a:endParaRPr lang="en-US">
              <a:cs typeface="Calibri"/>
            </a:endParaRPr>
          </a:p>
          <a:p>
            <a:pPr marL="171450" indent="-171450">
              <a:buFont typeface="Arial"/>
              <a:buChar char="•"/>
            </a:pPr>
            <a:r>
              <a:rPr lang="en-US"/>
              <a:t>This type of analytics is used to forecast outcomes, such as customer behavior, sales trends, equipment failures, or market demand.</a:t>
            </a:r>
            <a:endParaRPr lang="en-US">
              <a:cs typeface="Calibri"/>
            </a:endParaRPr>
          </a:p>
          <a:p>
            <a:pPr marL="171450" indent="-171450">
              <a:buFont typeface="Arial"/>
              <a:buChar char="•"/>
            </a:pPr>
            <a:r>
              <a:rPr lang="en-US"/>
              <a:t>Predictive analytics relies on techniques like regression analysis, machine learning, and time series forecasting to provide valuable insights for proactive decision-making.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14</a:t>
            </a:fld>
            <a:endParaRPr lang="en-IN"/>
          </a:p>
        </p:txBody>
      </p:sp>
    </p:spTree>
    <p:extLst>
      <p:ext uri="{BB962C8B-B14F-4D97-AF65-F5344CB8AC3E}">
        <p14:creationId xmlns:p14="http://schemas.microsoft.com/office/powerpoint/2010/main" val="2788643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Prescriptive Analytics</a:t>
            </a:r>
            <a:r>
              <a:rPr lang="en-US"/>
              <a:t>:</a:t>
            </a:r>
          </a:p>
          <a:p>
            <a:pPr marL="285750" indent="-285750">
              <a:buFont typeface="Arial"/>
              <a:buChar char="•"/>
            </a:pPr>
            <a:r>
              <a:rPr lang="en-US"/>
              <a:t>Prescriptive analytics is the most advanced form of data analytics. It not only predicts future events but also suggests actions or strategies to optimize outcomes.</a:t>
            </a:r>
          </a:p>
          <a:p>
            <a:pPr marL="285750" indent="-285750">
              <a:buFont typeface="Arial"/>
              <a:buChar char="•"/>
            </a:pPr>
            <a:r>
              <a:rPr lang="en-US"/>
              <a:t>It takes into account constraints, objectives, and various "what-if" scenarios to recommend the best course of action.</a:t>
            </a:r>
          </a:p>
          <a:p>
            <a:pPr marL="285750" indent="-285750">
              <a:buFont typeface="Arial"/>
              <a:buChar char="•"/>
            </a:pPr>
            <a:r>
              <a:rPr lang="en-US"/>
              <a:t>Prescriptive analytics is used in complex decision-making processes, such as supply chain optimization, resource allocation, and strategic planning.</a:t>
            </a:r>
          </a:p>
          <a:p>
            <a:endParaRPr lang="en-US">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15</a:t>
            </a:fld>
            <a:endParaRPr lang="en-IN"/>
          </a:p>
        </p:txBody>
      </p:sp>
    </p:spTree>
    <p:extLst>
      <p:ext uri="{BB962C8B-B14F-4D97-AF65-F5344CB8AC3E}">
        <p14:creationId xmlns:p14="http://schemas.microsoft.com/office/powerpoint/2010/main" val="209568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analysts play a pivotal role in helping organizations make informed decisions, improve processes, and gain a competitive edge by harnessing the power of data. They bridge the gap between raw data and actionable insights, supporting better decision-making at all levels of the organization.</a:t>
            </a:r>
          </a:p>
          <a:p>
            <a:r>
              <a:rPr lang="en-US"/>
              <a:t>The top 5 roles of a data analyst are:</a:t>
            </a:r>
          </a:p>
          <a:p>
            <a:r>
              <a:rPr lang="en-US" b="1"/>
              <a:t>Data Collection</a:t>
            </a:r>
            <a:r>
              <a:rPr lang="en-US"/>
              <a:t>: Gathering data from various sources.</a:t>
            </a:r>
            <a:endParaRPr lang="en-US">
              <a:cs typeface="Calibri"/>
            </a:endParaRPr>
          </a:p>
          <a:p>
            <a:r>
              <a:rPr lang="en-US" b="1"/>
              <a:t>Data Cleaning</a:t>
            </a:r>
            <a:r>
              <a:rPr lang="en-US"/>
              <a:t>: Making sure data is accurate and error-free.</a:t>
            </a:r>
            <a:endParaRPr lang="en-US">
              <a:cs typeface="Calibri"/>
            </a:endParaRPr>
          </a:p>
          <a:p>
            <a:r>
              <a:rPr lang="en-US" b="1"/>
              <a:t>Data Analysis</a:t>
            </a:r>
            <a:r>
              <a:rPr lang="en-US"/>
              <a:t>: Finding patterns and insights in the data.</a:t>
            </a:r>
            <a:endParaRPr lang="en-US">
              <a:cs typeface="Calibri"/>
            </a:endParaRPr>
          </a:p>
          <a:p>
            <a:r>
              <a:rPr lang="en-US" b="1"/>
              <a:t>Data Visualization</a:t>
            </a:r>
            <a:r>
              <a:rPr lang="en-US"/>
              <a:t>: Creating charts and graphs to present findings.</a:t>
            </a:r>
            <a:endParaRPr lang="en-US">
              <a:cs typeface="Calibri"/>
            </a:endParaRPr>
          </a:p>
          <a:p>
            <a:r>
              <a:rPr lang="en-US" b="1"/>
              <a:t>Reporting</a:t>
            </a:r>
            <a:r>
              <a:rPr lang="en-US"/>
              <a:t>: Summarizing results and sharing them with others.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16</a:t>
            </a:fld>
            <a:endParaRPr lang="en-IN"/>
          </a:p>
        </p:txBody>
      </p:sp>
    </p:spTree>
    <p:extLst>
      <p:ext uri="{BB962C8B-B14F-4D97-AF65-F5344CB8AC3E}">
        <p14:creationId xmlns:p14="http://schemas.microsoft.com/office/powerpoint/2010/main" val="3406810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These careers offer diverse opportunities in terms of industries, specializations, and responsibilities. The demand for data professionals continues to grow across multiple sectors as organizations recognize the value of data-driven decision-making and optimization.</a:t>
            </a:r>
            <a:endParaRPr lang="en-US"/>
          </a:p>
          <a:p>
            <a:endParaRPr lang="en-IN"/>
          </a:p>
          <a:p>
            <a:r>
              <a:rPr lang="en-IN"/>
              <a:t>References: </a:t>
            </a:r>
            <a:r>
              <a:rPr lang="en-US">
                <a:hlinkClick r:id="rId3"/>
              </a:rPr>
              <a:t>The Top 10 Data Analytics Careers: Skills, Salaries &amp; Career Prospects | DataCamp</a:t>
            </a:r>
            <a:endParaRPr lang="en-IN">
              <a:cs typeface="Calibri"/>
            </a:endParaRPr>
          </a:p>
        </p:txBody>
      </p:sp>
      <p:sp>
        <p:nvSpPr>
          <p:cNvPr id="4" name="Slide Number Placeholder 3"/>
          <p:cNvSpPr>
            <a:spLocks noGrp="1"/>
          </p:cNvSpPr>
          <p:nvPr>
            <p:ph type="sldNum" sz="quarter" idx="5"/>
          </p:nvPr>
        </p:nvSpPr>
        <p:spPr/>
        <p:txBody>
          <a:bodyPr/>
          <a:lstStyle/>
          <a:p>
            <a:fld id="{CABFD354-7441-4687-9236-47FBF9F81E3E}" type="slidenum">
              <a:rPr lang="en-IN" smtClean="0"/>
              <a:t>17</a:t>
            </a:fld>
            <a:endParaRPr lang="en-IN"/>
          </a:p>
        </p:txBody>
      </p:sp>
    </p:spTree>
    <p:extLst>
      <p:ext uri="{BB962C8B-B14F-4D97-AF65-F5344CB8AC3E}">
        <p14:creationId xmlns:p14="http://schemas.microsoft.com/office/powerpoint/2010/main" val="3252630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t>Collect Data</a:t>
            </a:r>
            <a:r>
              <a:rPr lang="en-US"/>
              <a:t>: Gather the data you need from various sources, like databases or spreadsheets.</a:t>
            </a:r>
          </a:p>
          <a:p>
            <a:r>
              <a:rPr lang="en-US" b="1"/>
              <a:t>Clean Data</a:t>
            </a:r>
            <a:r>
              <a:rPr lang="en-US"/>
              <a:t>: Remove errors and make sure the data is accurate and consistent.</a:t>
            </a:r>
            <a:endParaRPr lang="en-US">
              <a:cs typeface="Calibri"/>
            </a:endParaRPr>
          </a:p>
          <a:p>
            <a:r>
              <a:rPr lang="en-US" b="1"/>
              <a:t>Explore Data</a:t>
            </a:r>
            <a:r>
              <a:rPr lang="en-US"/>
              <a:t>: Look at the data to find patterns and trends.</a:t>
            </a:r>
            <a:endParaRPr lang="en-US">
              <a:cs typeface="Calibri"/>
            </a:endParaRPr>
          </a:p>
          <a:p>
            <a:r>
              <a:rPr lang="en-US" b="1"/>
              <a:t>Analyze Data</a:t>
            </a:r>
            <a:r>
              <a:rPr lang="en-US"/>
              <a:t>: Use math and statistics to draw insights from the data.</a:t>
            </a:r>
            <a:endParaRPr lang="en-US">
              <a:cs typeface="Calibri"/>
            </a:endParaRPr>
          </a:p>
          <a:p>
            <a:r>
              <a:rPr lang="en-US" b="1"/>
              <a:t>Visualize Data</a:t>
            </a:r>
            <a:r>
              <a:rPr lang="en-US"/>
              <a:t>: Create charts and graphs to make the insights easy to understand.</a:t>
            </a:r>
            <a:endParaRPr lang="en-US">
              <a:cs typeface="Calibri"/>
            </a:endParaRPr>
          </a:p>
          <a:p>
            <a:r>
              <a:rPr lang="en-US" b="1"/>
              <a:t>Interpret Data</a:t>
            </a:r>
            <a:r>
              <a:rPr lang="en-US"/>
              <a:t>: Understand what the data is telling you.</a:t>
            </a:r>
            <a:endParaRPr lang="en-US">
              <a:cs typeface="Calibri"/>
            </a:endParaRPr>
          </a:p>
          <a:p>
            <a:r>
              <a:rPr lang="en-US" b="1"/>
              <a:t>Report Findings</a:t>
            </a:r>
            <a:r>
              <a:rPr lang="en-US"/>
              <a:t>: Share the insights with others in a clear and simple way.</a:t>
            </a:r>
            <a:endParaRPr lang="en-US">
              <a:cs typeface="Calibri"/>
            </a:endParaRPr>
          </a:p>
          <a:p>
            <a:pPr marL="0" lvl="0" indent="0" algn="l">
              <a:spcBef>
                <a:spcPts val="0"/>
              </a:spcBef>
              <a:spcAft>
                <a:spcPts val="0"/>
              </a:spcAft>
              <a:buNone/>
            </a:pPr>
            <a:endParaRPr>
              <a:cs typeface="Calibri"/>
            </a:endParaRPr>
          </a:p>
        </p:txBody>
      </p:sp>
    </p:spTree>
    <p:extLst>
      <p:ext uri="{BB962C8B-B14F-4D97-AF65-F5344CB8AC3E}">
        <p14:creationId xmlns:p14="http://schemas.microsoft.com/office/powerpoint/2010/main" val="1535658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Anaconda Navigator is a user-friendly tool that simplifies the process of managing data analysis software, libraries, and projects. </a:t>
            </a:r>
          </a:p>
          <a:p>
            <a:pPr marL="171450" indent="-171450">
              <a:buFont typeface="Arial"/>
              <a:buChar char="•"/>
            </a:pPr>
            <a:r>
              <a:rPr lang="en-US"/>
              <a:t>It provides a graphical interface for data analysts and scientists to easily install, organize, and work with the tools and packages needed for data analysis. </a:t>
            </a:r>
            <a:endParaRPr lang="en-US">
              <a:cs typeface="Calibri"/>
            </a:endParaRPr>
          </a:p>
          <a:p>
            <a:pPr marL="171450" indent="-171450">
              <a:buFont typeface="Arial"/>
              <a:buChar char="•"/>
            </a:pPr>
            <a:r>
              <a:rPr lang="en-US"/>
              <a:t>It's a helpful tool for those involved in data analytics, as it streamlines the setup and management of data-related environments and projects, making it more accessible for both beginners and experienced professionals in the field.</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19</a:t>
            </a:fld>
            <a:endParaRPr lang="en-IN"/>
          </a:p>
        </p:txBody>
      </p:sp>
    </p:spTree>
    <p:extLst>
      <p:ext uri="{BB962C8B-B14F-4D97-AF65-F5344CB8AC3E}">
        <p14:creationId xmlns:p14="http://schemas.microsoft.com/office/powerpoint/2010/main" val="1223839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ea typeface="Calibri"/>
                <a:cs typeface="Calibri"/>
              </a:rPr>
              <a:t>For data analysis we are going to use </a:t>
            </a:r>
            <a:r>
              <a:rPr lang="en-US" err="1">
                <a:ea typeface="Calibri"/>
                <a:cs typeface="Calibri"/>
              </a:rPr>
              <a:t>thes</a:t>
            </a:r>
            <a:r>
              <a:rPr lang="en-US">
                <a:ea typeface="Calibri"/>
                <a:cs typeface="Calibri"/>
              </a:rPr>
              <a:t> basic platforms which are very convenient for analysis.</a:t>
            </a:r>
          </a:p>
          <a:p>
            <a:r>
              <a:rPr lang="en-US">
                <a:ea typeface="Calibri"/>
                <a:cs typeface="Calibri"/>
              </a:rPr>
              <a:t>Google </a:t>
            </a:r>
            <a:r>
              <a:rPr lang="en-US" err="1">
                <a:ea typeface="Calibri"/>
                <a:cs typeface="Calibri"/>
              </a:rPr>
              <a:t>colab</a:t>
            </a:r>
            <a:r>
              <a:rPr lang="en-US">
                <a:ea typeface="Calibri"/>
                <a:cs typeface="Calibri"/>
              </a:rPr>
              <a:t> : free platform provided by google which allows us to use GPU and TPU in free of cost.</a:t>
            </a:r>
          </a:p>
          <a:p>
            <a:r>
              <a:rPr lang="en-US">
                <a:ea typeface="Calibri"/>
                <a:cs typeface="Calibri"/>
              </a:rPr>
              <a:t>Which provides speed up while doing analysis on large data. Only the requirement is internet.</a:t>
            </a:r>
          </a:p>
          <a:p>
            <a:endParaRPr lang="en-US">
              <a:ea typeface="Calibri"/>
              <a:cs typeface="Calibri"/>
            </a:endParaRPr>
          </a:p>
          <a:p>
            <a:r>
              <a:rPr lang="en-US" err="1">
                <a:ea typeface="Calibri"/>
                <a:cs typeface="Calibri"/>
              </a:rPr>
              <a:t>Jupyter</a:t>
            </a:r>
            <a:r>
              <a:rPr lang="en-US">
                <a:ea typeface="Calibri"/>
                <a:cs typeface="Calibri"/>
              </a:rPr>
              <a:t> notebook: it’s a offline platform which </a:t>
            </a:r>
            <a:r>
              <a:rPr lang="en-US" err="1">
                <a:ea typeface="Calibri"/>
                <a:cs typeface="Calibri"/>
              </a:rPr>
              <a:t>alows</a:t>
            </a:r>
            <a:r>
              <a:rPr lang="en-US">
                <a:ea typeface="Calibri"/>
                <a:cs typeface="Calibri"/>
              </a:rPr>
              <a:t> to run the code </a:t>
            </a:r>
            <a:r>
              <a:rPr lang="en-US" err="1">
                <a:ea typeface="Calibri"/>
                <a:cs typeface="Calibri"/>
              </a:rPr>
              <a:t>blockwise</a:t>
            </a:r>
            <a:r>
              <a:rPr lang="en-US">
                <a:ea typeface="Calibri"/>
                <a:cs typeface="Calibri"/>
              </a:rPr>
              <a:t>.</a:t>
            </a:r>
          </a:p>
          <a:p>
            <a:r>
              <a:rPr lang="en-US">
                <a:ea typeface="Calibri"/>
                <a:cs typeface="Calibri"/>
              </a:rPr>
              <a:t>Visual studio code: we can use vs code also by using extension .</a:t>
            </a:r>
            <a:r>
              <a:rPr lang="en-US" err="1">
                <a:ea typeface="Calibri"/>
                <a:cs typeface="Calibri"/>
              </a:rPr>
              <a:t>ipynb</a:t>
            </a:r>
          </a:p>
        </p:txBody>
      </p:sp>
    </p:spTree>
    <p:extLst>
      <p:ext uri="{BB962C8B-B14F-4D97-AF65-F5344CB8AC3E}">
        <p14:creationId xmlns:p14="http://schemas.microsoft.com/office/powerpoint/2010/main" val="372373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400"/>
              <a:buChar char="•"/>
            </a:pPr>
            <a:r>
              <a:rPr lang="en-US"/>
              <a:t>pandas is an open-source, BSD-licensed Python library providing high-performance, easy-to-use data structures and data analysis tools for the Python programming language.</a:t>
            </a:r>
          </a:p>
          <a:p>
            <a:pPr marL="228600" lvl="0" indent="-228600" algn="l" rtl="0">
              <a:lnSpc>
                <a:spcPct val="80000"/>
              </a:lnSpc>
              <a:spcBef>
                <a:spcPts val="1000"/>
              </a:spcBef>
              <a:spcAft>
                <a:spcPts val="0"/>
              </a:spcAft>
              <a:buClr>
                <a:schemeClr val="dk1"/>
              </a:buClr>
              <a:buSzPts val="2400"/>
              <a:buChar char="•"/>
            </a:pPr>
            <a:r>
              <a:rPr lang="en-US"/>
              <a:t>pandas is built on top of NumPy library.</a:t>
            </a:r>
          </a:p>
          <a:p>
            <a:pPr marL="228600" lvl="0" indent="-228600" algn="l" rtl="0">
              <a:lnSpc>
                <a:spcPct val="80000"/>
              </a:lnSpc>
              <a:spcBef>
                <a:spcPts val="1000"/>
              </a:spcBef>
              <a:spcAft>
                <a:spcPts val="0"/>
              </a:spcAft>
              <a:buClr>
                <a:schemeClr val="dk1"/>
              </a:buClr>
              <a:buSzPts val="2400"/>
              <a:buChar char="•"/>
            </a:pPr>
            <a:r>
              <a:rPr lang="en-US"/>
              <a:t>pandas is well suited for many different  of data:</a:t>
            </a:r>
          </a:p>
          <a:p>
            <a:pPr marL="685800" lvl="1" indent="-228600" algn="l" rtl="0">
              <a:lnSpc>
                <a:spcPct val="80000"/>
              </a:lnSpc>
              <a:spcBef>
                <a:spcPts val="500"/>
              </a:spcBef>
              <a:spcAft>
                <a:spcPts val="0"/>
              </a:spcAft>
              <a:buClr>
                <a:schemeClr val="dk1"/>
              </a:buClr>
              <a:buSzPts val="2400"/>
              <a:buChar char="•"/>
            </a:pPr>
            <a:r>
              <a:rPr lang="en-US"/>
              <a:t>Tabular data with heterogeneously-typed columns, as in an SQL table or Excel spreadsheet</a:t>
            </a:r>
          </a:p>
          <a:p>
            <a:pPr marL="685800" lvl="1" indent="-228600" algn="l" rtl="0">
              <a:lnSpc>
                <a:spcPct val="80000"/>
              </a:lnSpc>
              <a:spcBef>
                <a:spcPts val="500"/>
              </a:spcBef>
              <a:spcAft>
                <a:spcPts val="0"/>
              </a:spcAft>
              <a:buClr>
                <a:schemeClr val="dk1"/>
              </a:buClr>
              <a:buSzPts val="2400"/>
              <a:buChar char="•"/>
            </a:pPr>
            <a:r>
              <a:rPr lang="en-US"/>
              <a:t>Ordered and unordered (not necessarily fixed-frequency) time series data.</a:t>
            </a:r>
          </a:p>
          <a:p>
            <a:pPr marL="685800" lvl="1" indent="-228600" algn="l" rtl="0">
              <a:lnSpc>
                <a:spcPct val="80000"/>
              </a:lnSpc>
              <a:spcBef>
                <a:spcPts val="500"/>
              </a:spcBef>
              <a:spcAft>
                <a:spcPts val="0"/>
              </a:spcAft>
              <a:buClr>
                <a:schemeClr val="dk1"/>
              </a:buClr>
              <a:buSzPts val="2400"/>
              <a:buChar char="•"/>
            </a:pPr>
            <a:r>
              <a:rPr lang="en-US"/>
              <a:t>Arbitrary matrix data (homogeneously typed or heterogeneous) with row and column labels</a:t>
            </a:r>
          </a:p>
          <a:p>
            <a:pPr marL="685800" lvl="1" indent="-228600" algn="l" rtl="0">
              <a:lnSpc>
                <a:spcPct val="80000"/>
              </a:lnSpc>
              <a:spcBef>
                <a:spcPts val="500"/>
              </a:spcBef>
              <a:spcAft>
                <a:spcPts val="0"/>
              </a:spcAft>
              <a:buClr>
                <a:schemeClr val="dk1"/>
              </a:buClr>
              <a:buSzPts val="2400"/>
              <a:buChar char="•"/>
            </a:pPr>
            <a:r>
              <a:rPr lang="en-US"/>
              <a:t>Any other form of observational / statistical data sets. The data actually need not be labeled at all to be placed into a pandas data structure</a:t>
            </a:r>
          </a:p>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Data</a:t>
            </a:r>
            <a:r>
              <a:rPr lang="en-US"/>
              <a:t>:</a:t>
            </a:r>
          </a:p>
          <a:p>
            <a:pPr marL="342900" lvl="1" indent="-342900">
              <a:buFont typeface="Arial"/>
              <a:buChar char="•"/>
            </a:pPr>
            <a:r>
              <a:rPr lang="en-US"/>
              <a:t>Data is the raw material in its most basic form. It consists of unprocessed facts, figures, characters, symbols, or other raw values.</a:t>
            </a:r>
            <a:endParaRPr lang="en-US">
              <a:cs typeface="Calibri" panose="020F0502020204030204"/>
            </a:endParaRPr>
          </a:p>
          <a:p>
            <a:pPr marL="342900" lvl="1" indent="-342900">
              <a:buFont typeface="Arial"/>
              <a:buChar char="•"/>
            </a:pPr>
            <a:r>
              <a:rPr lang="en-US"/>
              <a:t>Data can be either qualitative or quantitative, which means it can represent qualities or quantities, such as text, numbers, images, or even sensor readings.</a:t>
            </a:r>
            <a:endParaRPr lang="en-US">
              <a:cs typeface="Calibri" panose="020F0502020204030204"/>
            </a:endParaRPr>
          </a:p>
          <a:p>
            <a:pPr marL="342900" lvl="1" indent="-342900">
              <a:buFont typeface="Arial"/>
              <a:buChar char="•"/>
            </a:pPr>
            <a:r>
              <a:rPr lang="en-US"/>
              <a:t>Data is typically unorganized and lacks context or meaning on its own. For example, a list of temperatures (e.g., 68°F, 72°F, 75°F) is data until it's organized or analyzed.</a:t>
            </a:r>
            <a:endParaRPr lang="en-US">
              <a:cs typeface="Calibri" panose="020F0502020204030204"/>
            </a:endParaRPr>
          </a:p>
          <a:p>
            <a:r>
              <a:rPr lang="en-US" b="1"/>
              <a:t>Information</a:t>
            </a:r>
            <a:r>
              <a:rPr lang="en-US"/>
              <a:t>:</a:t>
            </a:r>
            <a:endParaRPr lang="en-US">
              <a:cs typeface="Calibri" panose="020F0502020204030204"/>
            </a:endParaRPr>
          </a:p>
          <a:p>
            <a:pPr marL="342900" lvl="1" indent="-342900">
              <a:buChar char="•"/>
            </a:pPr>
            <a:r>
              <a:rPr lang="en-US"/>
              <a:t>Information is derived from data when it is processed, organized, and given context, making it meaningful and useful.</a:t>
            </a:r>
            <a:endParaRPr lang="en-US">
              <a:cs typeface="Calibri"/>
            </a:endParaRPr>
          </a:p>
          <a:p>
            <a:pPr marL="342900" lvl="1" indent="-342900">
              <a:buChar char="•"/>
            </a:pPr>
            <a:r>
              <a:rPr lang="en-US"/>
              <a:t>It involves turning data into something that is actionable or can be used to make decisions. For instance, taking a set of temperature data and presenting it as the average temperature for the week (e.g., 71.67°F) is turning data into information.</a:t>
            </a:r>
            <a:endParaRPr lang="en-US">
              <a:cs typeface="Calibri"/>
            </a:endParaRPr>
          </a:p>
          <a:p>
            <a:r>
              <a:rPr lang="en-US" b="1"/>
              <a:t>Analytics</a:t>
            </a:r>
            <a:r>
              <a:rPr lang="en-US"/>
              <a:t>:</a:t>
            </a:r>
            <a:endParaRPr lang="en-US">
              <a:cs typeface="Calibri" panose="020F0502020204030204"/>
            </a:endParaRPr>
          </a:p>
          <a:p>
            <a:pPr marL="342900" lvl="1" indent="-342900">
              <a:buChar char="•"/>
            </a:pPr>
            <a:r>
              <a:rPr lang="en-US"/>
              <a:t>Analytics refers to the process of discovering, interpreting, and communicating meaningful patterns or insights from data.</a:t>
            </a:r>
            <a:endParaRPr lang="en-US">
              <a:cs typeface="Calibri"/>
            </a:endParaRPr>
          </a:p>
          <a:p>
            <a:pPr marL="342900" lvl="1" indent="-342900">
              <a:buChar char="•"/>
            </a:pPr>
            <a:r>
              <a:rPr lang="en-US"/>
              <a:t>It involves examining data, finding trends, making predictions, and drawing conclusions based on the data.</a:t>
            </a:r>
            <a:endParaRPr lang="en-US">
              <a:cs typeface="Calibri"/>
            </a:endParaRPr>
          </a:p>
          <a:p>
            <a:pPr marL="342900" lvl="1" indent="-342900">
              <a:buChar char="•"/>
            </a:pPr>
            <a:r>
              <a:rPr lang="en-US"/>
              <a:t>Analytics can be performed using various techniques, including statistical analysis, machine learning, and data visualization.</a:t>
            </a:r>
            <a:endParaRPr lang="en-US">
              <a:cs typeface="Calibri"/>
            </a:endParaRPr>
          </a:p>
          <a:p>
            <a:pPr>
              <a:buChar char="•"/>
            </a:pPr>
            <a:r>
              <a:rPr lang="en-US" b="1"/>
              <a:t>Data Analytics (DA)</a:t>
            </a:r>
            <a:r>
              <a:rPr lang="en-US"/>
              <a:t>:</a:t>
            </a:r>
            <a:endParaRPr lang="en-US">
              <a:cs typeface="Calibri"/>
            </a:endParaRPr>
          </a:p>
          <a:p>
            <a:pPr marL="342900" lvl="1" indent="-342900">
              <a:buChar char="•"/>
            </a:pPr>
            <a:r>
              <a:rPr lang="en-US"/>
              <a:t>Data Analytics is a specific field that focuses on the systematic examination of data sets to extract valuable insights, discover trends, and draw conclusions.</a:t>
            </a:r>
            <a:endParaRPr lang="en-US">
              <a:cs typeface="Calibri"/>
            </a:endParaRPr>
          </a:p>
          <a:p>
            <a:pPr marL="342900" lvl="1" indent="-342900">
              <a:buChar char="•"/>
            </a:pPr>
            <a:r>
              <a:rPr lang="en-US"/>
              <a:t>It involves a range of techniques and methods, from basic statistical analysis to more advanced machine learning algorithms.</a:t>
            </a:r>
            <a:endParaRPr lang="en-US">
              <a:cs typeface="Calibri"/>
            </a:endParaRPr>
          </a:p>
          <a:p>
            <a:pPr marL="342900" lvl="1" indent="-342900">
              <a:buChar char="•"/>
            </a:pPr>
            <a:r>
              <a:rPr lang="en-US"/>
              <a:t>The goal of data analytics is to transform data into actionable information that can be used for decision-making, problem-solving, and improving processes.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4</a:t>
            </a:fld>
            <a:endParaRPr lang="en-IN"/>
          </a:p>
        </p:txBody>
      </p:sp>
    </p:spTree>
    <p:extLst>
      <p:ext uri="{BB962C8B-B14F-4D97-AF65-F5344CB8AC3E}">
        <p14:creationId xmlns:p14="http://schemas.microsoft.com/office/powerpoint/2010/main" val="2043986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deals with the features of Pandas:</a:t>
            </a:r>
          </a:p>
          <a:p>
            <a:endParaRPr lang="en-US"/>
          </a:p>
          <a:p>
            <a:r>
              <a:rPr lang="en-US"/>
              <a:t>The key characteristics of Pandas are:</a:t>
            </a:r>
          </a:p>
          <a:p>
            <a:endParaRPr lang="en-US"/>
          </a:p>
          <a:p>
            <a:pPr>
              <a:buFont typeface="Arial" panose="020B0604020202020204" pitchFamily="34" charset="0"/>
              <a:buChar char="•"/>
            </a:pPr>
            <a:r>
              <a:rPr lang="en-US"/>
              <a:t>We can import, prepare, modify, model, and analyze data with Pandas, regardless of its origin.</a:t>
            </a:r>
          </a:p>
          <a:p>
            <a:pPr>
              <a:buFont typeface="Arial" panose="020B0604020202020204" pitchFamily="34" charset="0"/>
              <a:buChar char="•"/>
            </a:pPr>
            <a:r>
              <a:rPr lang="en-US"/>
              <a:t>With default and customizable indexing, the Data Frame object is quick and efficient.</a:t>
            </a:r>
          </a:p>
          <a:p>
            <a:pPr>
              <a:buFont typeface="Arial" panose="020B0604020202020204" pitchFamily="34" charset="0"/>
              <a:buChar char="•"/>
            </a:pPr>
            <a:r>
              <a:rPr lang="en-US"/>
              <a:t>Tools for loading data from various file formats into in-memory data objects.</a:t>
            </a:r>
          </a:p>
          <a:p>
            <a:pPr>
              <a:buFont typeface="Arial" panose="020B0604020202020204" pitchFamily="34" charset="0"/>
              <a:buChar char="•"/>
            </a:pPr>
            <a:r>
              <a:rPr lang="en-US"/>
              <a:t>Data alignment and handling of missing data in a unified manner.</a:t>
            </a:r>
          </a:p>
          <a:p>
            <a:pPr>
              <a:buFont typeface="Arial" panose="020B0604020202020204" pitchFamily="34" charset="0"/>
              <a:buChar char="•"/>
            </a:pPr>
            <a:r>
              <a:rPr lang="en-US"/>
              <a:t>Date sets can be reshaped and pivoted.</a:t>
            </a:r>
          </a:p>
          <a:p>
            <a:pPr>
              <a:buFont typeface="Arial" panose="020B0604020202020204" pitchFamily="34" charset="0"/>
              <a:buChar char="•"/>
            </a:pPr>
            <a:r>
              <a:rPr lang="en-US"/>
              <a:t>Slicing, indexing, and sub setting of big data sets depending on labels.</a:t>
            </a:r>
          </a:p>
          <a:p>
            <a:pPr>
              <a:buFont typeface="Arial" panose="020B0604020202020204" pitchFamily="34" charset="0"/>
              <a:buChar char="•"/>
            </a:pPr>
            <a:r>
              <a:rPr lang="en-US"/>
              <a:t>A data structure's columns can be removed or added.</a:t>
            </a:r>
          </a:p>
          <a:p>
            <a:pPr>
              <a:buFont typeface="Arial" panose="020B0604020202020204" pitchFamily="34" charset="0"/>
              <a:buChar char="•"/>
            </a:pPr>
            <a:r>
              <a:rPr lang="en-US"/>
              <a:t>For aggregation and transformations of data, group by  function is used .</a:t>
            </a:r>
          </a:p>
          <a:p>
            <a:pPr>
              <a:buFont typeface="Arial" panose="020B0604020202020204" pitchFamily="34" charset="0"/>
              <a:buChar char="•"/>
            </a:pPr>
            <a:r>
              <a:rPr lang="en-US"/>
              <a:t>Data merging and joining with high performance.</a:t>
            </a:r>
          </a:p>
          <a:p>
            <a:pPr>
              <a:buFont typeface="Arial" panose="020B0604020202020204" pitchFamily="34" charset="0"/>
              <a:buChar char="•"/>
            </a:pPr>
            <a:r>
              <a:rPr lang="en-US"/>
              <a:t>Time Series based functionality is  one the useful feature of Pandas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207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t>As we discussed Pandas is a library that deals with data and it consist of functions that can handle data </a:t>
            </a:r>
          </a:p>
          <a:p>
            <a:pPr>
              <a:buFont typeface="Arial" panose="020B0604020202020204" pitchFamily="34" charset="0"/>
              <a:buChar char="•"/>
            </a:pPr>
            <a:r>
              <a:rPr lang="en-US"/>
              <a:t>Most commonly used thirteen functions of pandas and its uses are explained here</a:t>
            </a:r>
          </a:p>
          <a:p>
            <a:pPr>
              <a:buFont typeface="Arial" panose="020B0604020202020204" pitchFamily="34" charset="0"/>
              <a:buChar char="•"/>
            </a:pPr>
            <a:r>
              <a:rPr lang="en-US" err="1"/>
              <a:t>read_csv</a:t>
            </a:r>
            <a:r>
              <a:rPr lang="en-US"/>
              <a:t>() function helps read a comma-separated values (csv) file into a Pandas </a:t>
            </a:r>
            <a:r>
              <a:rPr lang="en-US" err="1"/>
              <a:t>DataFrame</a:t>
            </a:r>
            <a:r>
              <a:rPr lang="en-US"/>
              <a:t>.</a:t>
            </a:r>
          </a:p>
          <a:p>
            <a:pPr>
              <a:buFont typeface="Arial" panose="020B0604020202020204" pitchFamily="34" charset="0"/>
              <a:buChar char="•"/>
            </a:pPr>
            <a:r>
              <a:rPr lang="en-US"/>
              <a:t>head(n) is used to return the first n rows of a dataset. By default, head() will return the first 5 rows of the </a:t>
            </a:r>
            <a:r>
              <a:rPr lang="en-US" err="1"/>
              <a:t>DataFrame</a:t>
            </a:r>
            <a:r>
              <a:rPr lang="en-US"/>
              <a:t>. </a:t>
            </a:r>
          </a:p>
          <a:p>
            <a:pPr>
              <a:buFont typeface="Arial" panose="020B0604020202020204" pitchFamily="34" charset="0"/>
              <a:buChar char="•"/>
            </a:pPr>
            <a:r>
              <a:rPr lang="en-US"/>
              <a:t>describe() is a Pandas </a:t>
            </a:r>
            <a:r>
              <a:rPr lang="en-US" err="1"/>
              <a:t>DataFrame</a:t>
            </a:r>
            <a:r>
              <a:rPr lang="en-US"/>
              <a:t> or Series function that generates descriptive statistics for the data. It describes the dataset's central tendency and dispersion. describe() is useful for quickly acquiring an overview of a dataset.</a:t>
            </a:r>
          </a:p>
          <a:p>
            <a:pPr>
              <a:buFont typeface="Arial" panose="020B0604020202020204" pitchFamily="34" charset="0"/>
              <a:buChar char="•"/>
            </a:pPr>
            <a:r>
              <a:rPr lang="en-US" err="1"/>
              <a:t>memory_usage</a:t>
            </a:r>
            <a:r>
              <a:rPr lang="en-US"/>
              <a:t>() returns a Pandas Series having the memory usage of each column (in bytes) in a Pandas </a:t>
            </a:r>
            <a:r>
              <a:rPr lang="en-US" err="1"/>
              <a:t>DataFrame</a:t>
            </a:r>
            <a:r>
              <a:rPr lang="en-US"/>
              <a:t>. </a:t>
            </a:r>
          </a:p>
          <a:p>
            <a:pPr>
              <a:buFont typeface="Arial" panose="020B0604020202020204" pitchFamily="34" charset="0"/>
              <a:buChar char="•"/>
            </a:pPr>
            <a:r>
              <a:rPr lang="en-US"/>
              <a:t>The </a:t>
            </a:r>
            <a:r>
              <a:rPr lang="en-US" err="1"/>
              <a:t>astype</a:t>
            </a:r>
            <a:r>
              <a:rPr lang="en-US"/>
              <a:t>() function is used to convert a Python object to a certain data type. It can be a very useful feature if your data isn't saved in the right format.</a:t>
            </a:r>
          </a:p>
          <a:p>
            <a:pPr>
              <a:buFont typeface="Arial" panose="020B0604020202020204" pitchFamily="34" charset="0"/>
              <a:buChar char="•"/>
            </a:pPr>
            <a:r>
              <a:rPr lang="en-US"/>
              <a:t>loc[:] allows us to access a collection of rows and columns in a dataset, or a slice of the dataset, as needed.</a:t>
            </a:r>
          </a:p>
          <a:p>
            <a:pPr>
              <a:buFont typeface="Arial" panose="020B0604020202020204" pitchFamily="34" charset="0"/>
              <a:buChar char="•"/>
            </a:pPr>
            <a:r>
              <a:rPr lang="en-US" err="1"/>
              <a:t>to_datetime</a:t>
            </a:r>
            <a:r>
              <a:rPr lang="en-US"/>
              <a:t>() is a Python function that transforms a Python object to datetime format.</a:t>
            </a:r>
          </a:p>
          <a:p>
            <a:pPr>
              <a:buFont typeface="Arial" panose="020B0604020202020204" pitchFamily="34" charset="0"/>
              <a:buChar char="•"/>
            </a:pPr>
            <a:r>
              <a:rPr lang="en-US"/>
              <a:t>value counts() produces a Pandas Series with unique value counts.</a:t>
            </a:r>
          </a:p>
          <a:p>
            <a:pPr>
              <a:buFont typeface="Arial" panose="020B0604020202020204" pitchFamily="34" charset="0"/>
              <a:buChar char="•"/>
            </a:pPr>
            <a:r>
              <a:rPr lang="en-US" err="1"/>
              <a:t>drop_duplicates</a:t>
            </a:r>
            <a:r>
              <a:rPr lang="en-US"/>
              <a:t>() provides a Pandas </a:t>
            </a:r>
            <a:r>
              <a:rPr lang="en-US" err="1"/>
              <a:t>DataFrame</a:t>
            </a:r>
            <a:r>
              <a:rPr lang="en-US"/>
              <a:t> that is free of duplicate entries.</a:t>
            </a:r>
          </a:p>
          <a:p>
            <a:pPr>
              <a:buFont typeface="Arial" panose="020B0604020202020204" pitchFamily="34" charset="0"/>
              <a:buChar char="•"/>
            </a:pPr>
            <a:r>
              <a:rPr lang="en-US" err="1"/>
              <a:t>groupby</a:t>
            </a:r>
            <a:r>
              <a:rPr lang="en-US"/>
              <a:t>() is a Pandas </a:t>
            </a:r>
            <a:r>
              <a:rPr lang="en-US" err="1"/>
              <a:t>DataFrame</a:t>
            </a:r>
            <a:r>
              <a:rPr lang="en-US"/>
              <a:t> function that groups data by one or more columns and performs a mathematical operation on it. The function </a:t>
            </a:r>
            <a:r>
              <a:rPr lang="en-US" err="1"/>
              <a:t>groupby</a:t>
            </a:r>
            <a:r>
              <a:rPr lang="en-US"/>
              <a:t>() can be used to quickly </a:t>
            </a:r>
            <a:r>
              <a:rPr lang="en-US" err="1"/>
              <a:t>summarise</a:t>
            </a:r>
            <a:r>
              <a:rPr lang="en-US"/>
              <a:t> data.</a:t>
            </a:r>
          </a:p>
          <a:p>
            <a:pPr>
              <a:buFont typeface="Arial" panose="020B0604020202020204" pitchFamily="34" charset="0"/>
              <a:buChar char="•"/>
            </a:pPr>
            <a:r>
              <a:rPr lang="en-US"/>
              <a:t>On a common column, merge() is used to join two Pandas </a:t>
            </a:r>
            <a:r>
              <a:rPr lang="en-US" err="1"/>
              <a:t>DataFrame</a:t>
            </a:r>
            <a:r>
              <a:rPr lang="en-US"/>
              <a:t> objects or a </a:t>
            </a:r>
            <a:r>
              <a:rPr lang="en-US" err="1"/>
              <a:t>DataFrame</a:t>
            </a:r>
            <a:r>
              <a:rPr lang="en-US"/>
              <a:t> and a Series object (field).</a:t>
            </a:r>
          </a:p>
          <a:p>
            <a:pPr>
              <a:buFont typeface="Arial" panose="020B0604020202020204" pitchFamily="34" charset="0"/>
              <a:buChar char="•"/>
            </a:pPr>
            <a:r>
              <a:rPr lang="en-US"/>
              <a:t>Sort columns in a Pandas </a:t>
            </a:r>
            <a:r>
              <a:rPr lang="en-US" err="1"/>
              <a:t>DataFrame</a:t>
            </a:r>
            <a:r>
              <a:rPr lang="en-US"/>
              <a:t> (or a Pandas Series) by values in ascending or descending order with sort values().</a:t>
            </a:r>
          </a:p>
          <a:p>
            <a:pPr>
              <a:buFont typeface="Arial" panose="020B0604020202020204" pitchFamily="34" charset="0"/>
              <a:buChar char="•"/>
            </a:pPr>
            <a:r>
              <a:rPr lang="en-US"/>
              <a:t>Several entries in a big dataset will typically be labelled </a:t>
            </a:r>
            <a:r>
              <a:rPr lang="en-US" err="1"/>
              <a:t>NaN</a:t>
            </a:r>
            <a:r>
              <a:rPr lang="en-US"/>
              <a:t> by Python.</a:t>
            </a:r>
          </a:p>
          <a:p>
            <a:pPr>
              <a:buFont typeface="Arial" panose="020B0604020202020204" pitchFamily="34" charset="0"/>
              <a:buChar char="•"/>
            </a:pPr>
            <a:r>
              <a:rPr lang="en-US"/>
              <a:t>The term "not a number" refers to items that were not filled out in the original data source.</a:t>
            </a:r>
          </a:p>
          <a:p>
            <a:pPr>
              <a:buFont typeface="Arial" panose="020B0604020202020204" pitchFamily="34" charset="0"/>
              <a:buChar char="•"/>
            </a:pPr>
            <a:r>
              <a:rPr lang="en-US"/>
              <a:t>Pandas ensures that these items may be identified independently by the user while populating the data in the </a:t>
            </a:r>
            <a:r>
              <a:rPr lang="en-US" err="1"/>
              <a:t>DataFrame</a:t>
            </a:r>
            <a:r>
              <a:rPr lang="en-US"/>
              <a:t>.</a:t>
            </a:r>
          </a:p>
          <a:p>
            <a:pPr>
              <a:buFont typeface="Arial" panose="020B0604020202020204" pitchFamily="34" charset="0"/>
              <a:buChar char="•"/>
            </a:pPr>
            <a:r>
              <a:rPr lang="en-US" err="1"/>
              <a:t>fillna</a:t>
            </a:r>
            <a:r>
              <a:rPr lang="en-US"/>
              <a:t>() replaces all </a:t>
            </a:r>
            <a:r>
              <a:rPr lang="en-US" err="1"/>
              <a:t>NaN</a:t>
            </a:r>
            <a:r>
              <a:rPr lang="en-US"/>
              <a:t> values in a </a:t>
            </a:r>
            <a:r>
              <a:rPr lang="en-US" err="1"/>
              <a:t>DataFrame</a:t>
            </a:r>
            <a:r>
              <a:rPr lang="en-US"/>
              <a:t> or Series with more suitable values by imputing these missing values. </a:t>
            </a:r>
          </a:p>
          <a:p>
            <a:pPr>
              <a:buFont typeface="Arial" panose="020B0604020202020204" pitchFamily="34" charset="0"/>
              <a:buChar char="•"/>
            </a:pPr>
            <a:endParaRPr lang="en-US"/>
          </a:p>
          <a:p>
            <a:pPr>
              <a:buFont typeface="Arial" panose="020B0604020202020204" pitchFamily="34" charset="0"/>
              <a:buChar char="•"/>
            </a:pPr>
            <a:endParaRPr lang="en-US"/>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3297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Series and </a:t>
            </a:r>
            <a:r>
              <a:rPr lang="en-US" err="1"/>
              <a:t>DataFrame</a:t>
            </a:r>
            <a:r>
              <a:rPr lang="en-US"/>
              <a:t> are the two most important parts of pandas.</a:t>
            </a:r>
          </a:p>
          <a:p>
            <a:endParaRPr lang="en-US"/>
          </a:p>
          <a:p>
            <a:r>
              <a:rPr lang="en-US"/>
              <a:t>A Series is a multi-dimensional table made up of a collection of Series, while a </a:t>
            </a:r>
            <a:r>
              <a:rPr lang="en-US" err="1"/>
              <a:t>DataFrame</a:t>
            </a:r>
            <a:r>
              <a:rPr lang="en-US"/>
              <a:t> is a multi-dimensional table made up of Series.</a:t>
            </a:r>
          </a:p>
          <a:p>
            <a:r>
              <a:rPr lang="en-IN" err="1"/>
              <a:t>DataFrames</a:t>
            </a:r>
            <a:r>
              <a:rPr lang="en-IN"/>
              <a:t> are the Pandas data type for storing tabular 2D data, and Pandas is the most used data manipulation programme in Python.</a:t>
            </a:r>
            <a:endParaRPr lang="en-US"/>
          </a:p>
          <a:p>
            <a:endParaRPr lang="en-US"/>
          </a:p>
          <a:p>
            <a:r>
              <a:rPr lang="en-US"/>
              <a:t>The figure represents Pandas series and Data Frame.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24</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3642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Char char="•"/>
            </a:pPr>
            <a:r>
              <a:rPr lang="en-IN"/>
              <a:t>Any analyst or data scientist should be able to read data from CSV files and write data to CSV files using Python.</a:t>
            </a:r>
          </a:p>
          <a:p>
            <a:pPr>
              <a:buFont typeface="Arial" pitchFamily="34" charset="0"/>
              <a:buChar char="•"/>
            </a:pPr>
            <a:r>
              <a:rPr lang="en-IN"/>
              <a:t>The </a:t>
            </a:r>
            <a:r>
              <a:rPr lang="en-IN" err="1"/>
              <a:t>read_csv</a:t>
            </a:r>
            <a:r>
              <a:rPr lang="en-IN"/>
              <a:t>() method in pandas allows you to read data from a </a:t>
            </a:r>
            <a:r>
              <a:rPr lang="en-IN" err="1"/>
              <a:t>csv</a:t>
            </a:r>
            <a:r>
              <a:rPr lang="en-IN"/>
              <a:t> file into a pandas </a:t>
            </a:r>
            <a:r>
              <a:rPr lang="en-IN" err="1"/>
              <a:t>DataFrame</a:t>
            </a:r>
            <a:r>
              <a:rPr lang="en-IN"/>
              <a:t>. </a:t>
            </a:r>
          </a:p>
          <a:p>
            <a:pPr>
              <a:buFont typeface="Arial" pitchFamily="34" charset="0"/>
              <a:buChar char="•"/>
            </a:pPr>
            <a:r>
              <a:rPr lang="en-IN"/>
              <a:t>Pandas comes with support for a variety of file formats and data sources (</a:t>
            </a:r>
            <a:r>
              <a:rPr lang="en-IN" err="1"/>
              <a:t>csv</a:t>
            </a:r>
            <a:r>
              <a:rPr lang="en-IN"/>
              <a:t>, excel, </a:t>
            </a:r>
            <a:r>
              <a:rPr lang="en-IN" err="1"/>
              <a:t>sql</a:t>
            </a:r>
            <a:r>
              <a:rPr lang="en-IN"/>
              <a:t>, </a:t>
            </a:r>
            <a:r>
              <a:rPr lang="en-IN" err="1"/>
              <a:t>json</a:t>
            </a:r>
            <a:r>
              <a:rPr lang="en-IN"/>
              <a:t>, parquet, and so on), all of which begin with the prefix read_*.</a:t>
            </a:r>
          </a:p>
          <a:p>
            <a:pPr marL="228600" indent="0">
              <a:buFont typeface="Arial" pitchFamily="34" charset="0"/>
              <a:buNone/>
            </a:pPr>
            <a:endParaRPr lang="en-IN"/>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9135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a:solidFill>
                  <a:schemeClr val="dk1"/>
                </a:solidFill>
                <a:effectLst/>
                <a:latin typeface="Calibri"/>
                <a:ea typeface="Calibri"/>
                <a:cs typeface="Calibri"/>
                <a:sym typeface="Calibri"/>
              </a:rPr>
              <a:t>The sample</a:t>
            </a:r>
            <a:r>
              <a:rPr lang="en-US" sz="1200" b="0" i="0" u="none" strike="noStrike" cap="none" baseline="0">
                <a:solidFill>
                  <a:schemeClr val="dk1"/>
                </a:solidFill>
                <a:effectLst/>
                <a:latin typeface="Calibri"/>
                <a:ea typeface="Calibri"/>
                <a:cs typeface="Calibri"/>
                <a:sym typeface="Calibri"/>
              </a:rPr>
              <a:t> code for reading and writing of CSV file is shown here</a:t>
            </a:r>
            <a:endParaRPr lang="en-IN" sz="1200" b="0" i="0" u="none" strike="noStrike" cap="none">
              <a:solidFill>
                <a:schemeClr val="dk1"/>
              </a:solidFill>
              <a:effectLst/>
              <a:latin typeface="Calibri"/>
              <a:ea typeface="Calibri"/>
              <a:cs typeface="Calibri"/>
              <a:sym typeface="Calibri"/>
            </a:endParaRPr>
          </a:p>
          <a:p>
            <a:r>
              <a:rPr lang="en-IN" sz="1200" b="0" i="0" u="none" strike="noStrike" cap="none">
                <a:solidFill>
                  <a:schemeClr val="dk1"/>
                </a:solidFill>
                <a:effectLst/>
                <a:latin typeface="Calibri"/>
                <a:ea typeface="Calibri"/>
                <a:cs typeface="Calibri"/>
                <a:sym typeface="Calibri"/>
              </a:rPr>
              <a:t>To read the </a:t>
            </a:r>
            <a:r>
              <a:rPr lang="en-IN" sz="1200" b="0" i="0" u="none" strike="noStrike" cap="none" err="1">
                <a:solidFill>
                  <a:schemeClr val="dk1"/>
                </a:solidFill>
                <a:effectLst/>
                <a:latin typeface="Calibri"/>
                <a:ea typeface="Calibri"/>
                <a:cs typeface="Calibri"/>
                <a:sym typeface="Calibri"/>
              </a:rPr>
              <a:t>csv</a:t>
            </a:r>
            <a:r>
              <a:rPr lang="en-IN" sz="1200" b="0" i="0" u="none" strike="noStrike" cap="none">
                <a:solidFill>
                  <a:schemeClr val="dk1"/>
                </a:solidFill>
                <a:effectLst/>
                <a:latin typeface="Calibri"/>
                <a:ea typeface="Calibri"/>
                <a:cs typeface="Calibri"/>
                <a:sym typeface="Calibri"/>
              </a:rPr>
              <a:t> file </a:t>
            </a:r>
            <a:r>
              <a:rPr lang="en-IN" sz="1200" b="0" i="0" u="none" strike="noStrike" cap="none" err="1">
                <a:solidFill>
                  <a:schemeClr val="dk1"/>
                </a:solidFill>
                <a:effectLst/>
                <a:latin typeface="Calibri"/>
                <a:ea typeface="Calibri"/>
                <a:cs typeface="Calibri"/>
                <a:sym typeface="Calibri"/>
              </a:rPr>
              <a:t>DataFrame</a:t>
            </a:r>
            <a:r>
              <a:rPr lang="en-IN" sz="1200" b="0" i="0" u="none" strike="noStrike" cap="none">
                <a:solidFill>
                  <a:schemeClr val="dk1"/>
                </a:solidFill>
                <a:effectLst/>
                <a:latin typeface="Calibri"/>
                <a:ea typeface="Calibri"/>
                <a:cs typeface="Calibri"/>
                <a:sym typeface="Calibri"/>
              </a:rPr>
              <a:t> you just created to a </a:t>
            </a:r>
            <a:r>
              <a:rPr lang="en-IN" sz="1200" b="1" i="0" u="none" strike="noStrike" cap="none" err="1">
                <a:solidFill>
                  <a:schemeClr val="dk1"/>
                </a:solidFill>
                <a:effectLst/>
                <a:latin typeface="Calibri"/>
                <a:ea typeface="Calibri"/>
                <a:cs typeface="Calibri"/>
                <a:sym typeface="Calibri"/>
              </a:rPr>
              <a:t>csv</a:t>
            </a:r>
            <a:r>
              <a:rPr lang="en-IN" sz="1200" b="0" i="0" u="none" strike="noStrike" cap="none">
                <a:solidFill>
                  <a:schemeClr val="dk1"/>
                </a:solidFill>
                <a:effectLst/>
                <a:latin typeface="Calibri"/>
                <a:ea typeface="Calibri"/>
                <a:cs typeface="Calibri"/>
                <a:sym typeface="Calibri"/>
              </a:rPr>
              <a:t> file,</a:t>
            </a:r>
            <a:r>
              <a:rPr lang="en-IN" sz="1200" b="0" i="0" u="none" strike="noStrike" cap="none" baseline="0">
                <a:solidFill>
                  <a:schemeClr val="dk1"/>
                </a:solidFill>
                <a:effectLst/>
                <a:latin typeface="Calibri"/>
                <a:ea typeface="Calibri"/>
                <a:cs typeface="Calibri"/>
                <a:sym typeface="Calibri"/>
              </a:rPr>
              <a:t> </a:t>
            </a:r>
            <a:r>
              <a:rPr lang="en-IN" sz="1200" b="1" i="0" u="none" strike="noStrike" cap="none">
                <a:solidFill>
                  <a:schemeClr val="dk1"/>
                </a:solidFill>
                <a:effectLst/>
                <a:latin typeface="Calibri"/>
                <a:ea typeface="Calibri"/>
                <a:cs typeface="Calibri"/>
                <a:sym typeface="Calibri"/>
              </a:rPr>
              <a:t> </a:t>
            </a:r>
            <a:r>
              <a:rPr lang="en-IN" sz="1200" b="0" i="0" u="none" strike="noStrike" cap="none">
                <a:solidFill>
                  <a:schemeClr val="dk1"/>
                </a:solidFill>
                <a:effectLst/>
                <a:latin typeface="Calibri"/>
                <a:ea typeface="Calibri"/>
                <a:cs typeface="Calibri"/>
                <a:sym typeface="Calibri"/>
              </a:rPr>
              <a:t>Enter the path and filename where the </a:t>
            </a:r>
            <a:r>
              <a:rPr lang="en-IN" sz="1200" b="0" i="0" u="none" strike="noStrike" cap="none" err="1">
                <a:solidFill>
                  <a:schemeClr val="dk1"/>
                </a:solidFill>
                <a:effectLst/>
                <a:latin typeface="Calibri"/>
                <a:ea typeface="Calibri"/>
                <a:cs typeface="Calibri"/>
                <a:sym typeface="Calibri"/>
              </a:rPr>
              <a:t>csv</a:t>
            </a:r>
            <a:r>
              <a:rPr lang="en-IN" sz="1200" b="0" i="0" u="none" strike="noStrike" cap="none">
                <a:solidFill>
                  <a:schemeClr val="dk1"/>
                </a:solidFill>
                <a:effectLst/>
                <a:latin typeface="Calibri"/>
                <a:ea typeface="Calibri"/>
                <a:cs typeface="Calibri"/>
                <a:sym typeface="Calibri"/>
              </a:rPr>
              <a:t> file is stored.</a:t>
            </a:r>
          </a:p>
          <a:p>
            <a:r>
              <a:rPr lang="en-US" sz="1200" b="0" i="0" u="none" strike="noStrike" cap="none">
                <a:solidFill>
                  <a:schemeClr val="dk1"/>
                </a:solidFill>
                <a:effectLst/>
                <a:latin typeface="Calibri"/>
                <a:ea typeface="Calibri"/>
                <a:cs typeface="Calibri"/>
                <a:sym typeface="Calibri"/>
              </a:rPr>
              <a:t>You may try this code in </a:t>
            </a:r>
            <a:r>
              <a:rPr lang="en-US" sz="1200" b="0" i="0" u="none" strike="noStrike" cap="none" err="1">
                <a:solidFill>
                  <a:schemeClr val="dk1"/>
                </a:solidFill>
                <a:effectLst/>
                <a:latin typeface="Calibri"/>
                <a:ea typeface="Calibri"/>
                <a:cs typeface="Calibri"/>
                <a:sym typeface="Calibri"/>
              </a:rPr>
              <a:t>Jupyter</a:t>
            </a:r>
            <a:r>
              <a:rPr lang="en-US" sz="1200" b="0" i="0" u="none" strike="noStrike" cap="none">
                <a:solidFill>
                  <a:schemeClr val="dk1"/>
                </a:solidFill>
                <a:effectLst/>
                <a:latin typeface="Calibri"/>
                <a:ea typeface="Calibri"/>
                <a:cs typeface="Calibri"/>
                <a:sym typeface="Calibri"/>
              </a:rPr>
              <a:t> notebook</a:t>
            </a:r>
          </a:p>
          <a:p>
            <a:endParaRPr lang="en-IN" sz="1200" b="0" i="0" u="none" strike="noStrike" cap="none">
              <a:solidFill>
                <a:schemeClr val="dk1"/>
              </a:solidFill>
              <a:effectLst/>
              <a:latin typeface="Calibri"/>
              <a:ea typeface="Calibri"/>
              <a:cs typeface="Calibri"/>
              <a:sym typeface="Calibri"/>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2092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Download the dataset from the link provided and explore the dataset using the popular functions in pandas</a:t>
            </a:r>
          </a:p>
          <a:p>
            <a:r>
              <a:rPr lang="en-US"/>
              <a:t>The dataset</a:t>
            </a:r>
            <a:r>
              <a:rPr lang="en-US" baseline="0"/>
              <a:t> set path along with the </a:t>
            </a:r>
            <a:r>
              <a:rPr lang="en-US" baseline="0" err="1"/>
              <a:t>csv</a:t>
            </a:r>
            <a:r>
              <a:rPr lang="en-US" baseline="0"/>
              <a:t> file name should be specified in the space provided</a:t>
            </a:r>
          </a:p>
          <a:p>
            <a:r>
              <a:rPr lang="en-US" baseline="0"/>
              <a:t>You may try this in </a:t>
            </a:r>
            <a:r>
              <a:rPr lang="en-US" baseline="0" err="1"/>
              <a:t>jupyter</a:t>
            </a:r>
            <a:r>
              <a:rPr lang="en-US" baseline="0"/>
              <a:t> notebook</a:t>
            </a:r>
          </a:p>
          <a:p>
            <a:r>
              <a:rPr lang="en-US"/>
              <a:t>https://www.analyticsvidhya.com/blog/2021/05/pandas-functions-13-most-important/</a:t>
            </a:r>
          </a:p>
          <a:p>
            <a:endParaRPr lang="en-IN"/>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8927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can convert any list or dictionary in to a series which is also called as one dimensional array, using </a:t>
            </a:r>
            <a:r>
              <a:rPr lang="en-US" err="1">
                <a:ea typeface="Calibri"/>
                <a:cs typeface="Calibri"/>
              </a:rPr>
              <a:t>pd.series</a:t>
            </a:r>
            <a:r>
              <a:rPr lang="en-US">
                <a:ea typeface="Calibri"/>
                <a:cs typeface="Calibri"/>
              </a:rPr>
              <a:t> method.</a:t>
            </a:r>
          </a:p>
          <a:p>
            <a:r>
              <a:rPr lang="en-US">
                <a:ea typeface="Calibri"/>
                <a:cs typeface="Calibri"/>
              </a:rPr>
              <a:t>Here in this method we can mention indexing also. If not mentioned if will take default indexing witch starts from zero. </a:t>
            </a:r>
          </a:p>
          <a:p>
            <a:endParaRPr lang="en-US">
              <a:ea typeface="Calibri"/>
              <a:cs typeface="Calibri"/>
            </a:endParaRPr>
          </a:p>
          <a:p>
            <a:r>
              <a:rPr lang="en-US">
                <a:ea typeface="Calibri"/>
                <a:cs typeface="Calibri"/>
              </a:rPr>
              <a:t>While converting dictionary in to series the keys of </a:t>
            </a:r>
            <a:r>
              <a:rPr lang="en-US" err="1">
                <a:ea typeface="Calibri"/>
                <a:cs typeface="Calibri"/>
              </a:rPr>
              <a:t>dict</a:t>
            </a:r>
            <a:r>
              <a:rPr lang="en-US">
                <a:ea typeface="Calibri"/>
                <a:cs typeface="Calibri"/>
              </a:rPr>
              <a:t> will act as indexes and values will act as series elements.</a:t>
            </a:r>
          </a:p>
        </p:txBody>
      </p:sp>
      <p:sp>
        <p:nvSpPr>
          <p:cNvPr id="4" name="Slide Number Placeholder 3"/>
          <p:cNvSpPr>
            <a:spLocks noGrp="1"/>
          </p:cNvSpPr>
          <p:nvPr>
            <p:ph type="sldNum" sz="quarter" idx="5"/>
          </p:nvPr>
        </p:nvSpPr>
        <p:spPr/>
        <p:txBody>
          <a:bodyPr/>
          <a:lstStyle/>
          <a:p>
            <a:fld id="{17E254F1-4415-47BF-9E91-C5D4B9A33350}" type="slidenum">
              <a:rPr lang="en-IN" smtClean="0"/>
              <a:t>28</a:t>
            </a:fld>
            <a:endParaRPr lang="en-IN"/>
          </a:p>
        </p:txBody>
      </p:sp>
    </p:spTree>
    <p:extLst>
      <p:ext uri="{BB962C8B-B14F-4D97-AF65-F5344CB8AC3E}">
        <p14:creationId xmlns:p14="http://schemas.microsoft.com/office/powerpoint/2010/main" val="3797446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sample code for dropping missing values by</a:t>
            </a:r>
            <a:r>
              <a:rPr lang="en-US" baseline="0"/>
              <a:t> dropping corresponding row or column is shown here</a:t>
            </a:r>
          </a:p>
          <a:p>
            <a:pPr marL="0" lvl="0" indent="0" algn="l" rtl="0">
              <a:spcBef>
                <a:spcPts val="0"/>
              </a:spcBef>
              <a:spcAft>
                <a:spcPts val="0"/>
              </a:spcAft>
              <a:buNone/>
            </a:pPr>
            <a:r>
              <a:rPr lang="en-US" baseline="0"/>
              <a:t>Here </a:t>
            </a:r>
            <a:r>
              <a:rPr lang="en-IN" err="1">
                <a:solidFill>
                  <a:srgbClr val="FF0000"/>
                </a:solidFill>
              </a:rPr>
              <a:t>np.NaN</a:t>
            </a:r>
            <a:r>
              <a:rPr lang="en-IN">
                <a:solidFill>
                  <a:srgbClr val="FF0000"/>
                </a:solidFill>
              </a:rPr>
              <a:t> is the missing element in </a:t>
            </a:r>
            <a:r>
              <a:rPr lang="en-IN" err="1">
                <a:solidFill>
                  <a:srgbClr val="FF0000"/>
                </a:solidFill>
              </a:rPr>
              <a:t>DataFrame</a:t>
            </a:r>
            <a:endParaRPr lang="en-US" baseline="0"/>
          </a:p>
          <a:p>
            <a:pPr marL="0" lvl="0" indent="0" algn="l" rtl="0">
              <a:spcBef>
                <a:spcPts val="0"/>
              </a:spcBef>
              <a:spcAft>
                <a:spcPts val="0"/>
              </a:spcAft>
              <a:buNone/>
            </a:pPr>
            <a:endParaRPr/>
          </a:p>
        </p:txBody>
      </p:sp>
      <p:sp>
        <p:nvSpPr>
          <p:cNvPr id="149" name="Google Shape;1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code shown here is to fill the missing value</a:t>
            </a:r>
            <a:r>
              <a:rPr lang="en-US" baseline="0"/>
              <a:t> with a particular value or </a:t>
            </a:r>
          </a:p>
          <a:p>
            <a:pPr marL="0" lvl="0" indent="0" algn="l" rtl="0">
              <a:lnSpc>
                <a:spcPct val="90000"/>
              </a:lnSpc>
              <a:spcBef>
                <a:spcPts val="1000"/>
              </a:spcBef>
              <a:spcAft>
                <a:spcPts val="0"/>
              </a:spcAft>
              <a:buClr>
                <a:schemeClr val="dk1"/>
              </a:buClr>
              <a:buSzPts val="2400"/>
              <a:buNone/>
            </a:pPr>
            <a:r>
              <a:rPr lang="en-US" baseline="0"/>
              <a:t>by </a:t>
            </a:r>
            <a:r>
              <a:rPr lang="en-IN" sz="1200">
                <a:solidFill>
                  <a:srgbClr val="FF0000"/>
                </a:solidFill>
              </a:rPr>
              <a:t>Selecting column "A" and fill the missing value with mean value of the column A or</a:t>
            </a:r>
          </a:p>
          <a:p>
            <a:pPr marL="0" lvl="0" indent="0" algn="l" rtl="0">
              <a:lnSpc>
                <a:spcPct val="90000"/>
              </a:lnSpc>
              <a:spcBef>
                <a:spcPts val="1000"/>
              </a:spcBef>
              <a:spcAft>
                <a:spcPts val="0"/>
              </a:spcAft>
              <a:buClr>
                <a:schemeClr val="dk1"/>
              </a:buClr>
              <a:buSzPts val="2400"/>
              <a:buNone/>
            </a:pPr>
            <a:r>
              <a:rPr lang="en-IN" sz="1200">
                <a:solidFill>
                  <a:srgbClr val="FF0000"/>
                </a:solidFill>
              </a:rPr>
              <a:t>By Selecting column "A" and fill the missing value with standard deviation value of the column A</a:t>
            </a:r>
          </a:p>
          <a:p>
            <a:pPr marL="0" lvl="0" indent="0" algn="l" rtl="0">
              <a:lnSpc>
                <a:spcPct val="90000"/>
              </a:lnSpc>
              <a:spcBef>
                <a:spcPts val="1000"/>
              </a:spcBef>
              <a:spcAft>
                <a:spcPts val="0"/>
              </a:spcAft>
              <a:buClr>
                <a:schemeClr val="dk1"/>
              </a:buClr>
              <a:buSzPts val="2400"/>
              <a:buNone/>
            </a:pPr>
            <a:endParaRPr lang="en-IN" sz="1200">
              <a:solidFill>
                <a:srgbClr val="FF0000"/>
              </a:solidFill>
            </a:endParaRPr>
          </a:p>
          <a:p>
            <a:pPr marL="0" lvl="0" indent="0" algn="l" rtl="0">
              <a:lnSpc>
                <a:spcPct val="90000"/>
              </a:lnSpc>
              <a:spcBef>
                <a:spcPts val="1000"/>
              </a:spcBef>
              <a:spcAft>
                <a:spcPts val="0"/>
              </a:spcAft>
              <a:buClr>
                <a:schemeClr val="dk1"/>
              </a:buClr>
              <a:buSzPts val="2400"/>
              <a:buNone/>
            </a:pPr>
            <a:endParaRPr lang="en-IN" sz="1200">
              <a:solidFill>
                <a:srgbClr val="FF0000"/>
              </a:solidFill>
            </a:endParaRPr>
          </a:p>
        </p:txBody>
      </p:sp>
      <p:sp>
        <p:nvSpPr>
          <p:cNvPr id="156" name="Google Shape;15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a:t>Many times, we have to replace a generic value with some specific value. </a:t>
            </a:r>
          </a:p>
          <a:p>
            <a:pPr marL="228600" lvl="0" indent="-228600" algn="l" rtl="0">
              <a:lnSpc>
                <a:spcPct val="90000"/>
              </a:lnSpc>
              <a:spcBef>
                <a:spcPts val="1000"/>
              </a:spcBef>
              <a:spcAft>
                <a:spcPts val="0"/>
              </a:spcAft>
              <a:buClr>
                <a:schemeClr val="dk1"/>
              </a:buClr>
              <a:buSzPts val="2400"/>
              <a:buChar char="•"/>
            </a:pPr>
            <a:r>
              <a:rPr lang="en-IN"/>
              <a:t>We can achieve this by applying the replace method.</a:t>
            </a:r>
          </a:p>
          <a:p>
            <a:pPr marL="228600" lvl="0" indent="-228600" algn="l" rtl="0">
              <a:lnSpc>
                <a:spcPct val="90000"/>
              </a:lnSpc>
              <a:spcBef>
                <a:spcPts val="1000"/>
              </a:spcBef>
              <a:spcAft>
                <a:spcPts val="0"/>
              </a:spcAft>
              <a:buClr>
                <a:schemeClr val="dk1"/>
              </a:buClr>
              <a:buSzPts val="2400"/>
              <a:buChar char="•"/>
            </a:pPr>
            <a:r>
              <a:rPr lang="en-IN"/>
              <a:t>Replacing NA with a scalar value is equivalent </a:t>
            </a:r>
            <a:r>
              <a:rPr lang="en-IN" err="1"/>
              <a:t>behavior</a:t>
            </a:r>
            <a:r>
              <a:rPr lang="en-IN"/>
              <a:t> of the </a:t>
            </a:r>
            <a:r>
              <a:rPr lang="en-IN" err="1"/>
              <a:t>fillna</a:t>
            </a:r>
            <a:r>
              <a:rPr lang="en-IN"/>
              <a:t>() function.</a:t>
            </a:r>
          </a:p>
          <a:p>
            <a:pPr marL="228600" lvl="0" indent="-228600" algn="l" rtl="0">
              <a:lnSpc>
                <a:spcPct val="90000"/>
              </a:lnSpc>
              <a:spcBef>
                <a:spcPts val="1000"/>
              </a:spcBef>
              <a:spcAft>
                <a:spcPts val="0"/>
              </a:spcAft>
              <a:buClr>
                <a:schemeClr val="dk1"/>
              </a:buClr>
              <a:buSzPts val="2400"/>
              <a:buChar char="•"/>
            </a:pPr>
            <a:r>
              <a:rPr lang="en-US"/>
              <a:t>In this case 1000 is replaced with 10 and 2000</a:t>
            </a:r>
            <a:r>
              <a:rPr lang="en-US" baseline="0"/>
              <a:t> is replaced with 60 using replace method.</a:t>
            </a:r>
            <a:endParaRPr lang="en-IN"/>
          </a:p>
          <a:p>
            <a:pPr marL="0" lvl="0" indent="0" algn="l" rtl="0">
              <a:spcBef>
                <a:spcPts val="0"/>
              </a:spcBef>
              <a:spcAft>
                <a:spcPts val="0"/>
              </a:spcAft>
              <a:buNone/>
            </a:pPr>
            <a:endParaRPr/>
          </a:p>
        </p:txBody>
      </p:sp>
      <p:sp>
        <p:nvSpPr>
          <p:cNvPr id="163" name="Google Shape;1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Data analytics is a critical discipline that involves the systematic examination and interpretation of data to extract meaningful insights and guide decision-making. </a:t>
            </a:r>
          </a:p>
          <a:p>
            <a:endParaRPr lang="en-US">
              <a:cs typeface="Calibri" panose="020F0502020204030204"/>
            </a:endParaRPr>
          </a:p>
          <a:p>
            <a:pPr marL="171450" indent="-171450">
              <a:buFont typeface="Arial"/>
              <a:buChar char="•"/>
            </a:pPr>
            <a:r>
              <a:rPr lang="en-US"/>
              <a:t>It encompasses a series of processes, from data collection and cleaning to advanced statistical analysis and machine learning techniques. </a:t>
            </a:r>
            <a:endParaRPr lang="en-US">
              <a:cs typeface="Calibri" panose="020F0502020204030204"/>
            </a:endParaRPr>
          </a:p>
          <a:p>
            <a:pPr marL="171450" indent="-171450">
              <a:buFont typeface="Arial"/>
              <a:buChar char="•"/>
            </a:pPr>
            <a:endParaRPr lang="en-US"/>
          </a:p>
          <a:p>
            <a:pPr marL="171450" indent="-171450">
              <a:buFont typeface="Arial"/>
              <a:buChar char="•"/>
            </a:pPr>
            <a:r>
              <a:rPr lang="en-US"/>
              <a:t>By applying data analytics, organizations can uncover hidden patterns, trends, and correlations within their data, which in turn empowers them to make informed decisions, optimize processes, predict future outcomes, and gain a competitive edge in various industries. </a:t>
            </a:r>
            <a:endParaRPr lang="en-US">
              <a:cs typeface="Calibri" panose="020F0502020204030204"/>
            </a:endParaRPr>
          </a:p>
          <a:p>
            <a:pPr marL="171450" indent="-171450">
              <a:buFont typeface="Arial"/>
              <a:buChar char="•"/>
            </a:pPr>
            <a:endParaRPr lang="en-US"/>
          </a:p>
          <a:p>
            <a:pPr marL="171450" indent="-171450">
              <a:buFont typeface="Arial"/>
              <a:buChar char="•"/>
            </a:pPr>
            <a:r>
              <a:rPr lang="en-US"/>
              <a:t>Data analytics is not limited to business; it finds applications in healthcare, finance, marketing, and many other fields, driving innovation and efficiency by transforming raw data into actionable knowledge.</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5</a:t>
            </a:fld>
            <a:endParaRPr lang="en-IN"/>
          </a:p>
        </p:txBody>
      </p:sp>
    </p:spTree>
    <p:extLst>
      <p:ext uri="{BB962C8B-B14F-4D97-AF65-F5344CB8AC3E}">
        <p14:creationId xmlns:p14="http://schemas.microsoft.com/office/powerpoint/2010/main" val="18576511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The </a:t>
            </a:r>
            <a:r>
              <a:rPr lang="en-IN" err="1"/>
              <a:t>groupby</a:t>
            </a:r>
            <a:r>
              <a:rPr lang="en-IN"/>
              <a:t>() function divides data into groups depending on a set of criteria. </a:t>
            </a:r>
          </a:p>
          <a:p>
            <a:pPr marL="0" lvl="0" indent="0" algn="l" rtl="0">
              <a:spcBef>
                <a:spcPts val="0"/>
              </a:spcBef>
              <a:spcAft>
                <a:spcPts val="0"/>
              </a:spcAft>
              <a:buNone/>
            </a:pPr>
            <a:r>
              <a:rPr lang="en-IN"/>
              <a:t>Any of the axes can be used to separate pandas objects. Grouping is defined as a mapping of labels to group names in its most basic form.</a:t>
            </a:r>
          </a:p>
          <a:p>
            <a:pPr marL="0" lvl="0" indent="0" algn="l" rtl="0">
              <a:spcBef>
                <a:spcPts val="0"/>
              </a:spcBef>
              <a:spcAft>
                <a:spcPts val="0"/>
              </a:spcAft>
              <a:buNone/>
            </a:pPr>
            <a:r>
              <a:rPr lang="en-US"/>
              <a:t>In the code provided</a:t>
            </a:r>
            <a:r>
              <a:rPr lang="en-US" baseline="0"/>
              <a:t> here,  grouping based on company name and applying statistics like Mean or standard deviation to the grouped data is performed.</a:t>
            </a:r>
            <a:endParaRPr/>
          </a:p>
        </p:txBody>
      </p:sp>
      <p:sp>
        <p:nvSpPr>
          <p:cNvPr id="170" name="Google Shape;17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a:t>Here</a:t>
            </a:r>
            <a:r>
              <a:rPr lang="en-IN" baseline="0"/>
              <a:t> the </a:t>
            </a:r>
            <a:r>
              <a:rPr lang="en-IN"/>
              <a:t>dataset is grouped  based on ‘company’ label and pick maximum value in each label</a:t>
            </a:r>
          </a:p>
          <a:p>
            <a:pPr marL="0" lvl="0" indent="0" algn="l" rtl="0">
              <a:spcBef>
                <a:spcPts val="0"/>
              </a:spcBef>
              <a:spcAft>
                <a:spcPts val="0"/>
              </a:spcAft>
              <a:buNone/>
            </a:pPr>
            <a:endParaRPr/>
          </a:p>
        </p:txBody>
      </p:sp>
      <p:sp>
        <p:nvSpPr>
          <p:cNvPr id="184" name="Google Shape;1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a:t>
            </a:r>
            <a:r>
              <a:rPr lang="en-US" baseline="0"/>
              <a:t> code provided here:</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r>
              <a:rPr lang="en-IN"/>
              <a:t>fetches the unique values available in column 2</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r>
              <a:rPr lang="en-IN"/>
              <a:t>count number of occurrence of every value in column 2</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itchFamily="34" charset="0"/>
              <a:buChar char="•"/>
              <a:tabLst/>
              <a:defRPr/>
            </a:pPr>
            <a:endParaRPr lang="en-IN"/>
          </a:p>
          <a:p>
            <a:pPr marL="0" lvl="0" indent="0" algn="l" rtl="0">
              <a:spcBef>
                <a:spcPts val="0"/>
              </a:spcBef>
              <a:spcAft>
                <a:spcPts val="0"/>
              </a:spcAft>
              <a:buNone/>
            </a:pPr>
            <a:endParaRPr lang="en-US" baseline="0"/>
          </a:p>
          <a:p>
            <a:pPr marL="0" lvl="0" indent="0" algn="l" rtl="0">
              <a:spcBef>
                <a:spcPts val="0"/>
              </a:spcBef>
              <a:spcAft>
                <a:spcPts val="0"/>
              </a:spcAft>
              <a:buNone/>
            </a:pPr>
            <a:endParaRPr/>
          </a:p>
        </p:txBody>
      </p:sp>
      <p:sp>
        <p:nvSpPr>
          <p:cNvPr id="191" name="Google Shape;1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a:t>The</a:t>
            </a:r>
            <a:r>
              <a:rPr lang="en-US" baseline="0"/>
              <a:t> code provided here is to perform certain statistical functions explained as follows:</a:t>
            </a:r>
            <a:endParaRPr lang="en-IN"/>
          </a:p>
          <a:p>
            <a:pPr marL="228600" lvl="0" indent="-228600" algn="l" rtl="0">
              <a:lnSpc>
                <a:spcPct val="90000"/>
              </a:lnSpc>
              <a:spcBef>
                <a:spcPts val="0"/>
              </a:spcBef>
              <a:spcAft>
                <a:spcPts val="0"/>
              </a:spcAft>
              <a:buClr>
                <a:schemeClr val="dk1"/>
              </a:buClr>
              <a:buSzPts val="2400"/>
              <a:buChar char="•"/>
            </a:pPr>
            <a:r>
              <a:rPr lang="en-IN"/>
              <a:t>The  </a:t>
            </a:r>
            <a:r>
              <a:rPr lang="en-IN" b="1" err="1"/>
              <a:t>pct_change</a:t>
            </a:r>
            <a:r>
              <a:rPr lang="en-IN" b="1"/>
              <a:t>() </a:t>
            </a:r>
            <a:r>
              <a:rPr lang="en-IN"/>
              <a:t>function compares every element with its prior element and computes the change percentage.</a:t>
            </a:r>
          </a:p>
          <a:p>
            <a:pPr marL="228600" marR="0" lvl="0" indent="-228600" algn="l" defTabSz="914400" rtl="0" eaLnBrk="1" fontAlgn="auto" latinLnBrk="0" hangingPunct="1">
              <a:lnSpc>
                <a:spcPct val="90000"/>
              </a:lnSpc>
              <a:spcBef>
                <a:spcPts val="0"/>
              </a:spcBef>
              <a:spcAft>
                <a:spcPts val="0"/>
              </a:spcAft>
              <a:buClr>
                <a:schemeClr val="dk1"/>
              </a:buClr>
              <a:buSzPts val="2400"/>
              <a:buFont typeface="Arial"/>
              <a:buChar char="•"/>
              <a:tabLst/>
              <a:defRPr/>
            </a:pPr>
            <a:r>
              <a:rPr lang="en-IN" b="1"/>
              <a:t>Covariance </a:t>
            </a:r>
            <a:r>
              <a:rPr lang="en-IN"/>
              <a:t>is applied on series data. The Series object has a method </a:t>
            </a:r>
            <a:r>
              <a:rPr lang="en-IN" err="1"/>
              <a:t>cov</a:t>
            </a:r>
            <a:r>
              <a:rPr lang="en-IN"/>
              <a:t>() to compute covariance between series objects. NA will be excluded automatically.</a:t>
            </a:r>
          </a:p>
          <a:p>
            <a:pPr marL="228600" lvl="0" indent="-228600" algn="l" rtl="0">
              <a:lnSpc>
                <a:spcPct val="90000"/>
              </a:lnSpc>
              <a:spcBef>
                <a:spcPts val="0"/>
              </a:spcBef>
              <a:spcAft>
                <a:spcPts val="0"/>
              </a:spcAft>
              <a:buClr>
                <a:schemeClr val="dk1"/>
              </a:buClr>
              <a:buSzPts val="2400"/>
              <a:buChar char="•"/>
            </a:pPr>
            <a:r>
              <a:rPr lang="en-IN" b="1"/>
              <a:t>Correlation </a:t>
            </a:r>
            <a:r>
              <a:rPr lang="en-IN"/>
              <a:t>shows the linear relationship between any two array of values, available in series. </a:t>
            </a:r>
          </a:p>
          <a:p>
            <a:pPr marL="228600" lvl="0" indent="-228600" algn="l" rtl="0">
              <a:lnSpc>
                <a:spcPct val="90000"/>
              </a:lnSpc>
              <a:spcBef>
                <a:spcPts val="1000"/>
              </a:spcBef>
              <a:spcAft>
                <a:spcPts val="0"/>
              </a:spcAft>
              <a:buClr>
                <a:schemeClr val="dk1"/>
              </a:buClr>
              <a:buSzPts val="2400"/>
              <a:buChar char="•"/>
            </a:pPr>
            <a:r>
              <a:rPr lang="en-IN"/>
              <a:t>There are multiple methods to compute the correlation like </a:t>
            </a:r>
            <a:r>
              <a:rPr lang="en-IN" err="1"/>
              <a:t>pearson</a:t>
            </a:r>
            <a:r>
              <a:rPr lang="en-IN"/>
              <a:t>(default), spearman and </a:t>
            </a:r>
            <a:r>
              <a:rPr lang="en-IN" err="1"/>
              <a:t>kendall</a:t>
            </a:r>
            <a:endParaRPr lang="en-IN"/>
          </a:p>
          <a:p>
            <a:pPr marL="228600" lvl="0" indent="-228600" algn="l" rtl="0">
              <a:lnSpc>
                <a:spcPct val="80000"/>
              </a:lnSpc>
              <a:spcBef>
                <a:spcPts val="0"/>
              </a:spcBef>
              <a:spcAft>
                <a:spcPts val="0"/>
              </a:spcAft>
              <a:buClr>
                <a:schemeClr val="dk1"/>
              </a:buClr>
              <a:buSzPts val="2400"/>
              <a:buChar char="•"/>
            </a:pPr>
            <a:r>
              <a:rPr lang="en-IN" b="1"/>
              <a:t>Data Ranking </a:t>
            </a:r>
            <a:r>
              <a:rPr lang="en-IN"/>
              <a:t>produces ranking for each element in the array of elements; ;</a:t>
            </a:r>
            <a:r>
              <a:rPr lang="en-IN" err="1"/>
              <a:t>arge</a:t>
            </a:r>
            <a:r>
              <a:rPr lang="en-IN"/>
              <a:t> value assigned higher rank. </a:t>
            </a:r>
          </a:p>
          <a:p>
            <a:pPr marL="228600" lvl="0" indent="-228600" algn="l" rtl="0">
              <a:lnSpc>
                <a:spcPct val="80000"/>
              </a:lnSpc>
              <a:spcBef>
                <a:spcPts val="1000"/>
              </a:spcBef>
              <a:spcAft>
                <a:spcPts val="0"/>
              </a:spcAft>
              <a:buClr>
                <a:schemeClr val="dk1"/>
              </a:buClr>
              <a:buSzPts val="2400"/>
              <a:buChar char="•"/>
            </a:pPr>
            <a:r>
              <a:rPr lang="en-IN"/>
              <a:t>In case of ties, assigns the mean rank.</a:t>
            </a:r>
          </a:p>
          <a:p>
            <a:pPr marL="228600" lvl="0" indent="-228600" algn="l" rtl="0">
              <a:lnSpc>
                <a:spcPct val="90000"/>
              </a:lnSpc>
              <a:spcBef>
                <a:spcPts val="1000"/>
              </a:spcBef>
              <a:spcAft>
                <a:spcPts val="0"/>
              </a:spcAft>
              <a:buClr>
                <a:schemeClr val="dk1"/>
              </a:buClr>
              <a:buSzPts val="2400"/>
              <a:buChar char="•"/>
            </a:pPr>
            <a:endParaRPr lang="en-IN"/>
          </a:p>
          <a:p>
            <a:pPr marL="228600" lvl="0" indent="-228600" algn="l" rtl="0">
              <a:lnSpc>
                <a:spcPct val="90000"/>
              </a:lnSpc>
              <a:spcBef>
                <a:spcPts val="0"/>
              </a:spcBef>
              <a:spcAft>
                <a:spcPts val="0"/>
              </a:spcAft>
              <a:buClr>
                <a:schemeClr val="dk1"/>
              </a:buClr>
              <a:buSzPts val="2400"/>
              <a:buChar char="•"/>
            </a:pPr>
            <a:endParaRPr lang="en-IN"/>
          </a:p>
          <a:p>
            <a:pPr marL="0" lvl="0" indent="0" algn="l" rtl="0">
              <a:lnSpc>
                <a:spcPct val="90000"/>
              </a:lnSpc>
              <a:spcBef>
                <a:spcPts val="1000"/>
              </a:spcBef>
              <a:spcAft>
                <a:spcPts val="0"/>
              </a:spcAft>
              <a:buClr>
                <a:schemeClr val="dk1"/>
              </a:buClr>
              <a:buSzPts val="2400"/>
              <a:buNone/>
            </a:pPr>
            <a:endParaRPr lang="en-IN"/>
          </a:p>
          <a:p>
            <a:pPr marL="0" lvl="0" indent="0" algn="l" rtl="0">
              <a:spcBef>
                <a:spcPts val="0"/>
              </a:spcBef>
              <a:spcAft>
                <a:spcPts val="0"/>
              </a:spcAft>
              <a:buNone/>
            </a:pPr>
            <a:endParaRPr/>
          </a:p>
        </p:txBody>
      </p:sp>
      <p:sp>
        <p:nvSpPr>
          <p:cNvPr id="198" name="Google Shape;1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Gain Greater Insight into Target Markets</a:t>
            </a:r>
            <a:r>
              <a:rPr lang="en-IN"/>
              <a:t>: Data analytics allows businesses to dig deep into their customer data, helping them understand customer </a:t>
            </a:r>
            <a:r>
              <a:rPr lang="en-IN" err="1"/>
              <a:t>behavior</a:t>
            </a:r>
            <a:r>
              <a:rPr lang="en-IN"/>
              <a:t>, preferences, and demographics. This insight enables companies to tailor their products and services to better meet customer needs and preferences, resulting in increased customer satisfaction and loyalty.</a:t>
            </a:r>
            <a:endParaRPr lang="en-US"/>
          </a:p>
          <a:p>
            <a:endParaRPr lang="en-IN"/>
          </a:p>
          <a:p>
            <a:r>
              <a:rPr lang="en-IN" b="1"/>
              <a:t>Enhance Decision-Making Capabilities</a:t>
            </a:r>
            <a:r>
              <a:rPr lang="en-IN"/>
              <a:t>: With data analytics, businesses can make informed decisions based on data-driven insights rather than relying solely on intuition or guesswork. This leads to more effective and efficient decision-making, reducing the risks associated with gut-based decisions.</a:t>
            </a:r>
            <a:endParaRPr lang="en-IN">
              <a:cs typeface="Calibri"/>
            </a:endParaRPr>
          </a:p>
          <a:p>
            <a:endParaRPr lang="en-IN"/>
          </a:p>
          <a:p>
            <a:r>
              <a:rPr lang="en-IN" b="1"/>
              <a:t>Create Targeted Strategies and Marketing Campaigns</a:t>
            </a:r>
            <a:r>
              <a:rPr lang="en-IN"/>
              <a:t>: By </a:t>
            </a:r>
            <a:r>
              <a:rPr lang="en-IN" err="1"/>
              <a:t>analyzing</a:t>
            </a:r>
            <a:r>
              <a:rPr lang="en-IN"/>
              <a:t> customer data and market trends, businesses can create highly targeted marketing strategies and campaigns. This not only saves resources by avoiding wasteful, broad advertising but also ensures that marketing efforts reach the right audience at the right time, increasing the chances of successful conversions.</a:t>
            </a:r>
            <a:endParaRPr lang="en-IN">
              <a:cs typeface="Calibri"/>
            </a:endParaRPr>
          </a:p>
          <a:p>
            <a:endParaRPr lang="en-IN"/>
          </a:p>
          <a:p>
            <a:r>
              <a:rPr lang="en-IN" b="1"/>
              <a:t>Improve Operational Efficiencies and Minimize Risk</a:t>
            </a:r>
            <a:r>
              <a:rPr lang="en-IN"/>
              <a:t>: Data analytics can be applied to internal processes, helping businesses identify inefficiencies and areas for improvement. This can lead to cost savings, streamlined operations, and reduced operational risks.</a:t>
            </a:r>
            <a:endParaRPr lang="en-IN">
              <a:cs typeface="Calibri"/>
            </a:endParaRPr>
          </a:p>
          <a:p>
            <a:endParaRPr lang="en-IN"/>
          </a:p>
          <a:p>
            <a:r>
              <a:rPr lang="en-IN" b="1"/>
              <a:t>Identify New Product and Service Opportunities</a:t>
            </a:r>
            <a:r>
              <a:rPr lang="en-IN"/>
              <a:t>: Data analytics can reveal untapped market opportunities by identifying gaps in the market or unmet customer needs. By understanding customer preferences and </a:t>
            </a:r>
            <a:r>
              <a:rPr lang="en-IN" err="1"/>
              <a:t>behavior</a:t>
            </a:r>
            <a:r>
              <a:rPr lang="en-IN"/>
              <a:t>, businesses can innovate and develop new products and services that are more likely to succeed in the marketplace.</a:t>
            </a:r>
            <a:endParaRPr lang="en-IN">
              <a:cs typeface="Calibri"/>
            </a:endParaRPr>
          </a:p>
          <a:p>
            <a:endParaRPr lang="en-IN"/>
          </a:p>
          <a:p>
            <a:r>
              <a:rPr lang="en-IN"/>
              <a:t>References: </a:t>
            </a:r>
            <a:r>
              <a:rPr lang="en-US">
                <a:hlinkClick r:id="rId3"/>
              </a:rPr>
              <a:t>5 key reasons why data analytics is important to business | Penn LPS Online (upenn.edu)</a:t>
            </a:r>
            <a:endParaRPr lang="en-IN">
              <a:cs typeface="Calibri"/>
            </a:endParaRPr>
          </a:p>
        </p:txBody>
      </p:sp>
      <p:sp>
        <p:nvSpPr>
          <p:cNvPr id="4" name="Slide Number Placeholder 3"/>
          <p:cNvSpPr>
            <a:spLocks noGrp="1"/>
          </p:cNvSpPr>
          <p:nvPr>
            <p:ph type="sldNum" sz="quarter" idx="5"/>
          </p:nvPr>
        </p:nvSpPr>
        <p:spPr/>
        <p:txBody>
          <a:bodyPr/>
          <a:lstStyle/>
          <a:p>
            <a:fld id="{CABFD354-7441-4687-9236-47FBF9F81E3E}" type="slidenum">
              <a:rPr lang="en-IN" smtClean="0"/>
              <a:t>6</a:t>
            </a:fld>
            <a:endParaRPr lang="en-IN"/>
          </a:p>
        </p:txBody>
      </p:sp>
    </p:spTree>
    <p:extLst>
      <p:ext uri="{BB962C8B-B14F-4D97-AF65-F5344CB8AC3E}">
        <p14:creationId xmlns:p14="http://schemas.microsoft.com/office/powerpoint/2010/main" val="399102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Each of these tools has its strengths and is chosen based on specific project requirements and individual preferences. </a:t>
            </a:r>
          </a:p>
          <a:p>
            <a:pPr marL="171450" indent="-171450">
              <a:buFont typeface="Arial"/>
              <a:buChar char="•"/>
            </a:pPr>
            <a:r>
              <a:rPr lang="en-US"/>
              <a:t>Python and R are popular choices for their flexibility and extensive libraries. </a:t>
            </a:r>
            <a:endParaRPr lang="en-US">
              <a:cs typeface="Calibri" panose="020F0502020204030204"/>
            </a:endParaRPr>
          </a:p>
          <a:p>
            <a:pPr marL="171450" indent="-171450">
              <a:buFont typeface="Arial"/>
              <a:buChar char="•"/>
            </a:pPr>
            <a:r>
              <a:rPr lang="en-US"/>
              <a:t>Tableau and Power BI excel in data visualization and reporting, while SAS is known for its robust statistical analysis capabilities. </a:t>
            </a:r>
            <a:endParaRPr lang="en-US">
              <a:cs typeface="Calibri" panose="020F0502020204030204"/>
            </a:endParaRPr>
          </a:p>
          <a:p>
            <a:pPr marL="171450" indent="-171450">
              <a:buFont typeface="Arial"/>
              <a:buChar char="•"/>
            </a:pPr>
            <a:r>
              <a:rPr lang="en-US"/>
              <a:t>The choice of tool often depends on the specific needs and goals of the data analytics project.</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7</a:t>
            </a:fld>
            <a:endParaRPr lang="en-IN"/>
          </a:p>
        </p:txBody>
      </p:sp>
    </p:spTree>
    <p:extLst>
      <p:ext uri="{BB962C8B-B14F-4D97-AF65-F5344CB8AC3E}">
        <p14:creationId xmlns:p14="http://schemas.microsoft.com/office/powerpoint/2010/main" val="157578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Collecting and Ingesting Data</a:t>
            </a:r>
            <a:r>
              <a:rPr lang="en-US"/>
              <a:t>:</a:t>
            </a:r>
          </a:p>
          <a:p>
            <a:pPr marL="342900" lvl="1" indent="-342900">
              <a:buChar char="•"/>
            </a:pPr>
            <a:r>
              <a:rPr lang="en-US"/>
              <a:t>This is the initial step where data is gathered from various sources, which can include databases, APIs, IoT devices, web scraping, or manual data entry.</a:t>
            </a:r>
            <a:endParaRPr lang="en-US">
              <a:cs typeface="Calibri"/>
            </a:endParaRPr>
          </a:p>
          <a:p>
            <a:pPr marL="342900" lvl="1" indent="-342900">
              <a:buChar char="•"/>
            </a:pPr>
            <a:r>
              <a:rPr lang="en-US"/>
              <a:t>Data can be in different formats, such as raw files, logs, or streams, and it needs to be ingested into the analytics system for processing.</a:t>
            </a:r>
            <a:endParaRPr lang="en-US">
              <a:cs typeface="Calibri"/>
            </a:endParaRPr>
          </a:p>
          <a:p>
            <a:r>
              <a:rPr lang="en-US" b="1"/>
              <a:t>Categorizing Data</a:t>
            </a:r>
            <a:r>
              <a:rPr lang="en-US"/>
              <a:t>:</a:t>
            </a:r>
            <a:endParaRPr lang="en-US">
              <a:cs typeface="Calibri" panose="020F0502020204030204"/>
            </a:endParaRPr>
          </a:p>
          <a:p>
            <a:pPr marL="342900" lvl="1" indent="-342900">
              <a:buChar char="•"/>
            </a:pPr>
            <a:r>
              <a:rPr lang="en-US"/>
              <a:t>Data is often categorized into structured and unstructured forms. Structured data is organized and follows a specific schema, while unstructured data lacks a predefined structure and may include text, images, or multimedia.</a:t>
            </a:r>
            <a:endParaRPr lang="en-US">
              <a:cs typeface="Calibri"/>
            </a:endParaRPr>
          </a:p>
          <a:p>
            <a:pPr marL="342900" lvl="1" indent="-342900">
              <a:buChar char="•"/>
            </a:pPr>
            <a:r>
              <a:rPr lang="en-US"/>
              <a:t>Categorization may also involve defining the next actions to be taken with the data, such as cleaning, transformation, or analysis.</a:t>
            </a:r>
            <a:endParaRPr lang="en-US">
              <a:cs typeface="Calibri"/>
            </a:endParaRPr>
          </a:p>
          <a:p>
            <a:r>
              <a:rPr lang="en-US" b="1"/>
              <a:t>Managing Data</a:t>
            </a:r>
            <a:r>
              <a:rPr lang="en-US"/>
              <a:t>:</a:t>
            </a:r>
            <a:endParaRPr lang="en-US">
              <a:cs typeface="Calibri" panose="020F0502020204030204"/>
            </a:endParaRPr>
          </a:p>
          <a:p>
            <a:pPr marL="342900" lvl="1" indent="-342900">
              <a:buChar char="•"/>
            </a:pPr>
            <a:r>
              <a:rPr lang="en-US"/>
              <a:t>Data management involves storing and organizing the data. This can be done in databases, data lakes, or data warehouses. The choice depends on the type of data, its volume, and the specific use case.</a:t>
            </a:r>
            <a:endParaRPr lang="en-US">
              <a:cs typeface="Calibri"/>
            </a:endParaRPr>
          </a:p>
          <a:p>
            <a:r>
              <a:rPr lang="en-US" b="1"/>
              <a:t>Storing Data in Hot, Warm, or Cold Storage</a:t>
            </a:r>
            <a:r>
              <a:rPr lang="en-US"/>
              <a:t>:</a:t>
            </a:r>
            <a:endParaRPr lang="en-US">
              <a:cs typeface="Calibri" panose="020F0502020204030204"/>
            </a:endParaRPr>
          </a:p>
          <a:p>
            <a:pPr marL="342900" lvl="1" indent="-342900">
              <a:buChar char="•"/>
            </a:pPr>
            <a:r>
              <a:rPr lang="en-US"/>
              <a:t>Data can be categorized based on its usage and access frequency. Hot storage is for frequently accessed and real-time data, warm storage is for less frequently accessed data, and cold storage is for archival or historical data.</a:t>
            </a:r>
            <a:endParaRPr lang="en-US">
              <a:cs typeface="Calibri"/>
            </a:endParaRPr>
          </a:p>
          <a:p>
            <a:r>
              <a:rPr lang="en-US" b="1"/>
              <a:t>Performing ETL (Extract, Transform, Load)</a:t>
            </a:r>
            <a:r>
              <a:rPr lang="en-US"/>
              <a:t>:</a:t>
            </a:r>
            <a:endParaRPr lang="en-US">
              <a:cs typeface="Calibri" panose="020F0502020204030204"/>
            </a:endParaRPr>
          </a:p>
          <a:p>
            <a:pPr marL="342900" lvl="1" indent="-342900">
              <a:buChar char="•"/>
            </a:pPr>
            <a:r>
              <a:rPr lang="en-US"/>
              <a:t>ETL is a critical process that extracts data from its source, transforms it into the desired format, and then loads it into the storage system.</a:t>
            </a:r>
            <a:endParaRPr lang="en-US">
              <a:cs typeface="Calibri"/>
            </a:endParaRPr>
          </a:p>
          <a:p>
            <a:pPr marL="342900" lvl="1" indent="-342900">
              <a:buChar char="•"/>
            </a:pPr>
            <a:r>
              <a:rPr lang="en-US"/>
              <a:t>Transformation may involve data cleaning, data enrichment, and reformatting to make the data suitable for analysis.</a:t>
            </a:r>
            <a:endParaRPr lang="en-US">
              <a:cs typeface="Calibri"/>
            </a:endParaRPr>
          </a:p>
          <a:p>
            <a:r>
              <a:rPr lang="en-US" b="1"/>
              <a:t>Analyzing Data</a:t>
            </a:r>
            <a:r>
              <a:rPr lang="en-US"/>
              <a:t>:</a:t>
            </a:r>
            <a:endParaRPr lang="en-US">
              <a:cs typeface="Calibri" panose="020F0502020204030204"/>
            </a:endParaRPr>
          </a:p>
          <a:p>
            <a:pPr marL="342900" lvl="1" indent="-342900">
              <a:buChar char="•"/>
            </a:pPr>
            <a:r>
              <a:rPr lang="en-US"/>
              <a:t>Data analysis is the core of data analytics. This stage involves using various techniques, such as statistical analysis, machine learning, and data visualization, to extract patterns, trends, and valuable insights from the data.</a:t>
            </a:r>
            <a:endParaRPr lang="en-US">
              <a:cs typeface="Calibri"/>
            </a:endParaRPr>
          </a:p>
          <a:p>
            <a:r>
              <a:rPr lang="en-US" b="1"/>
              <a:t>Sharing Data</a:t>
            </a:r>
            <a:r>
              <a:rPr lang="en-US"/>
              <a:t>:</a:t>
            </a:r>
            <a:endParaRPr lang="en-US">
              <a:cs typeface="Calibri" panose="020F0502020204030204"/>
            </a:endParaRPr>
          </a:p>
          <a:p>
            <a:pPr marL="342900" lvl="1" indent="-342900">
              <a:buChar char="•"/>
            </a:pPr>
            <a:r>
              <a:rPr lang="en-US"/>
              <a:t>The insights derived from data analysis are often shared with business users or consumers. This can be done through interactive dashboards, reports, or specific storage systems where stakeholders can access and interact with the data.</a:t>
            </a:r>
            <a:endParaRPr lang="en-US">
              <a:cs typeface="Calibri"/>
            </a:endParaRPr>
          </a:p>
          <a:p>
            <a:pPr marL="342900" lvl="1" indent="-342900">
              <a:buChar char="•"/>
            </a:pPr>
            <a:endParaRPr lang="en-US"/>
          </a:p>
          <a:p>
            <a:pPr marL="0" lvl="1"/>
            <a:r>
              <a:rPr lang="en-US"/>
              <a:t>The data pipeline is a structured approach to managing and extracting value from data. It ensures that data is collected, processed, and analyzed effectively, leading to informed decision-making and improved business processes. This process can be iterative, with data continuously collected and analyzed to adapt to changing business needs and new data sources.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8</a:t>
            </a:fld>
            <a:endParaRPr lang="en-IN"/>
          </a:p>
        </p:txBody>
      </p:sp>
    </p:spTree>
    <p:extLst>
      <p:ext uri="{BB962C8B-B14F-4D97-AF65-F5344CB8AC3E}">
        <p14:creationId xmlns:p14="http://schemas.microsoft.com/office/powerpoint/2010/main" val="212819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272C37"/>
                </a:solidFill>
                <a:effectLst/>
                <a:latin typeface="Roboto"/>
                <a:ea typeface="Roboto"/>
                <a:cs typeface="Roboto"/>
              </a:rPr>
              <a:t>1. </a:t>
            </a:r>
            <a:r>
              <a:rPr lang="en-US" b="1"/>
              <a:t>Primary Data Collection:</a:t>
            </a:r>
            <a:endParaRPr lang="en-US" b="1">
              <a:cs typeface="Calibri"/>
            </a:endParaRPr>
          </a:p>
          <a:p>
            <a:r>
              <a:rPr lang="en-US"/>
              <a:t>Primary data collection involves the collection of original data directly from the source or through direct interaction with the respondents. This method allows researchers to obtain firsthand information specifically tailored to their research objectives. There are various techniques for primary data collection, including:</a:t>
            </a:r>
            <a:endParaRPr lang="en-US">
              <a:cs typeface="Calibri"/>
            </a:endParaRPr>
          </a:p>
          <a:p>
            <a:r>
              <a:rPr lang="en-US"/>
              <a:t>a. Surveys and Questionnaires: Researchers design structured questionnaires or surveys to collect data from individuals or groups. These can be conducted through face-to-face interviews, telephone calls, mail, or online platforms.</a:t>
            </a:r>
            <a:endParaRPr lang="en-US">
              <a:cs typeface="Calibri"/>
            </a:endParaRPr>
          </a:p>
          <a:p>
            <a:r>
              <a:rPr lang="en-US"/>
              <a:t>b. Interviews: Interviews involve direct interaction between the researcher and the respondent. They can be conducted in person, over the phone, or through video conferencing. Interviews can be structured (with predefined questions), semi-structured (allowing flexibility), or unstructured (more conversational).</a:t>
            </a:r>
            <a:endParaRPr lang="en-US">
              <a:cs typeface="Calibri"/>
            </a:endParaRPr>
          </a:p>
          <a:p>
            <a:r>
              <a:rPr lang="en-US" i="0">
                <a:solidFill>
                  <a:srgbClr val="51565E"/>
                </a:solidFill>
                <a:effectLst/>
                <a:latin typeface="Roboto"/>
                <a:ea typeface="Roboto"/>
                <a:cs typeface="Roboto"/>
              </a:rPr>
              <a:t>c. </a:t>
            </a:r>
            <a:r>
              <a:rPr lang="en-US"/>
              <a:t>Observations: Researchers observe and record behaviors, actions, or events in their natural setting. This method is useful for gathering data on human behavior, interactions, or phenomena without direct intervention.</a:t>
            </a:r>
            <a:endParaRPr lang="en-US">
              <a:cs typeface="Calibri"/>
            </a:endParaRPr>
          </a:p>
          <a:p>
            <a:r>
              <a:rPr lang="en-US"/>
              <a:t>d. Experiments: Experimental studies involve the manipulation of variables to observe their impact on the outcome. Researchers control the conditions and collect data to draw conclusions about cause-and-effect relationships.</a:t>
            </a:r>
            <a:endParaRPr lang="en-US">
              <a:cs typeface="Calibri"/>
            </a:endParaRPr>
          </a:p>
          <a:p>
            <a:r>
              <a:rPr lang="en-US"/>
              <a:t>e. Focus Groups: Focus groups bring together a small group of individuals who discuss specific topics in a moderated setting. This method helps in understanding opinions, perceptions, and experiences shared by the participants.</a:t>
            </a:r>
            <a:endParaRPr lang="en-US">
              <a:cs typeface="Calibri"/>
            </a:endParaRPr>
          </a:p>
          <a:p>
            <a:endParaRPr lang="en-US"/>
          </a:p>
          <a:p>
            <a:r>
              <a:rPr lang="en-US" b="1"/>
              <a:t>2. Secondary Data Collection:</a:t>
            </a:r>
            <a:endParaRPr lang="en-US" b="1">
              <a:cs typeface="Calibri"/>
            </a:endParaRPr>
          </a:p>
          <a:p>
            <a:r>
              <a:rPr lang="en-US"/>
              <a:t>Secondary data collection involves using existing data collected by someone else for a purpose different from the original intent. Researchers analyze and interpret this data to extract relevant information. Secondary data can be obtained from various sources, including:</a:t>
            </a:r>
            <a:endParaRPr lang="en-US">
              <a:cs typeface="Calibri"/>
            </a:endParaRPr>
          </a:p>
          <a:p>
            <a:r>
              <a:rPr lang="en-US"/>
              <a:t>a. Published Sources: Researchers refer to books, academic journals, magazines, newspapers, government reports, and other published materials that contain relevant data.</a:t>
            </a:r>
            <a:endParaRPr lang="en-US">
              <a:cs typeface="Calibri"/>
            </a:endParaRPr>
          </a:p>
          <a:p>
            <a:r>
              <a:rPr lang="en-US"/>
              <a:t>b. Online Databases: Numerous online databases provide access to a wide range of secondary data, such as research articles, statistical information, economic data, and social surveys.</a:t>
            </a:r>
            <a:endParaRPr lang="en-US">
              <a:cs typeface="Calibri"/>
            </a:endParaRPr>
          </a:p>
          <a:p>
            <a:r>
              <a:rPr lang="en-US"/>
              <a:t>c. Government and Institutional Records: Government agencies, research institutions, and organizations often maintain databases or records that can be used for research purposes.</a:t>
            </a:r>
            <a:endParaRPr lang="en-US">
              <a:cs typeface="Calibri"/>
            </a:endParaRPr>
          </a:p>
          <a:p>
            <a:r>
              <a:rPr lang="en-US"/>
              <a:t>d. Publicly Available Data: Data shared by individuals, organizations, or communities on public platforms, websites, or social media can be accessed and utilized for research.</a:t>
            </a:r>
            <a:endParaRPr lang="en-US">
              <a:cs typeface="Calibri"/>
            </a:endParaRPr>
          </a:p>
          <a:p>
            <a:r>
              <a:rPr lang="en-US"/>
              <a:t>e. Past Research Studies: Previous research studies and their findings can serve as valuable secondary data sources. Researchers can review and analyze the data to gain insights or build upon existing knowledge.</a:t>
            </a:r>
            <a:endParaRPr lang="en-US">
              <a:cs typeface="Calibri"/>
            </a:endParaRPr>
          </a:p>
          <a:p>
            <a:endParaRPr lang="en-IN" b="1"/>
          </a:p>
        </p:txBody>
      </p:sp>
      <p:sp>
        <p:nvSpPr>
          <p:cNvPr id="4" name="Slide Number Placeholder 3"/>
          <p:cNvSpPr>
            <a:spLocks noGrp="1"/>
          </p:cNvSpPr>
          <p:nvPr>
            <p:ph type="sldNum" sz="quarter" idx="5"/>
          </p:nvPr>
        </p:nvSpPr>
        <p:spPr/>
        <p:txBody>
          <a:bodyPr/>
          <a:lstStyle/>
          <a:p>
            <a:fld id="{CABFD354-7441-4687-9236-47FBF9F81E3E}" type="slidenum">
              <a:rPr lang="en-IN" smtClean="0"/>
              <a:t>9</a:t>
            </a:fld>
            <a:endParaRPr lang="en-IN"/>
          </a:p>
        </p:txBody>
      </p:sp>
    </p:spTree>
    <p:extLst>
      <p:ext uri="{BB962C8B-B14F-4D97-AF65-F5344CB8AC3E}">
        <p14:creationId xmlns:p14="http://schemas.microsoft.com/office/powerpoint/2010/main" val="3351499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cap="all"/>
              <a:t>ETL (Extract Transform Load)</a:t>
            </a:r>
            <a:endParaRPr lang="en-US" b="1"/>
          </a:p>
          <a:p>
            <a:endParaRPr lang="en-IN" b="1" cap="all"/>
          </a:p>
          <a:p>
            <a:r>
              <a:rPr lang="en-US" b="1"/>
              <a:t>Extract</a:t>
            </a:r>
            <a:r>
              <a:rPr lang="en-US"/>
              <a:t>:</a:t>
            </a:r>
            <a:endParaRPr lang="en-US">
              <a:cs typeface="Calibri"/>
            </a:endParaRPr>
          </a:p>
          <a:p>
            <a:pPr marL="342900" lvl="1" indent="-342900">
              <a:buChar char="•"/>
            </a:pPr>
            <a:r>
              <a:rPr lang="en-US"/>
              <a:t>In the "Extract" phase, data is retrieved from various sources, which can include databases, flat files, APIs (Application Programming Interfaces), web services, or other data repositories.</a:t>
            </a:r>
            <a:endParaRPr lang="en-US">
              <a:cs typeface="Calibri"/>
            </a:endParaRPr>
          </a:p>
          <a:p>
            <a:pPr marL="342900" lvl="1" indent="-342900">
              <a:buChar char="•"/>
            </a:pPr>
            <a:r>
              <a:rPr lang="en-US"/>
              <a:t>Data is extracted in its raw form, often including both structured and unstructured data, from these disparate sources.</a:t>
            </a:r>
            <a:endParaRPr lang="en-US">
              <a:cs typeface="Calibri"/>
            </a:endParaRPr>
          </a:p>
          <a:p>
            <a:r>
              <a:rPr lang="en-US" b="1"/>
              <a:t>Transform</a:t>
            </a:r>
            <a:r>
              <a:rPr lang="en-US"/>
              <a:t>:</a:t>
            </a:r>
            <a:endParaRPr lang="en-US">
              <a:cs typeface="Calibri" panose="020F0502020204030204"/>
            </a:endParaRPr>
          </a:p>
          <a:p>
            <a:pPr marL="342900" lvl="1" indent="-342900">
              <a:buChar char="•"/>
            </a:pPr>
            <a:r>
              <a:rPr lang="en-US"/>
              <a:t>The "Transform" phase is where the extracted data is cleaned, filtered, and manipulated to ensure its quality, consistency, and suitability for analysis.</a:t>
            </a:r>
            <a:endParaRPr lang="en-US">
              <a:cs typeface="Calibri"/>
            </a:endParaRPr>
          </a:p>
          <a:p>
            <a:pPr marL="342900" lvl="1" indent="-342900">
              <a:buChar char="•"/>
            </a:pPr>
            <a:r>
              <a:rPr lang="en-US"/>
              <a:t>Data transformation includes tasks such as data cleaning (removing duplicates and errors), data enrichment (adding missing information), data aggregation, and data formatting to align data from different sources.</a:t>
            </a:r>
            <a:endParaRPr lang="en-US">
              <a:cs typeface="Calibri"/>
            </a:endParaRPr>
          </a:p>
          <a:p>
            <a:pPr marL="342900" lvl="1" indent="-342900">
              <a:buChar char="•"/>
            </a:pPr>
            <a:r>
              <a:rPr lang="en-US"/>
              <a:t>Transforming data may also involve the application of business rules, calculations, and other operations to make the data ready for analysis.</a:t>
            </a:r>
            <a:endParaRPr lang="en-US">
              <a:cs typeface="Calibri"/>
            </a:endParaRPr>
          </a:p>
          <a:p>
            <a:r>
              <a:rPr lang="en-US" b="1"/>
              <a:t>Load</a:t>
            </a:r>
            <a:r>
              <a:rPr lang="en-US"/>
              <a:t>:</a:t>
            </a:r>
            <a:endParaRPr lang="en-US">
              <a:cs typeface="Calibri" panose="020F0502020204030204"/>
            </a:endParaRPr>
          </a:p>
          <a:p>
            <a:pPr marL="342900" lvl="1" indent="-342900">
              <a:buChar char="•"/>
            </a:pPr>
            <a:r>
              <a:rPr lang="en-US"/>
              <a:t>In the "Load" phase, the transformed data is stored in a target system or data warehouse. This system is often optimized for efficient data storage, indexing, and retrieval.</a:t>
            </a:r>
            <a:endParaRPr lang="en-US">
              <a:cs typeface="Calibri"/>
            </a:endParaRPr>
          </a:p>
          <a:p>
            <a:pPr marL="342900" lvl="1" indent="-342900">
              <a:buChar char="•"/>
            </a:pPr>
            <a:r>
              <a:rPr lang="en-US"/>
              <a:t>Loading data into a centralized data repository makes it readily accessible for analysis, reporting, and business intelligence purposes.</a:t>
            </a:r>
            <a:endParaRPr lang="en-US">
              <a:cs typeface="Calibri"/>
            </a:endParaRPr>
          </a:p>
          <a:p>
            <a:pPr marL="342900" lvl="1" indent="-342900">
              <a:buChar char="•"/>
            </a:pPr>
            <a:r>
              <a:rPr lang="en-US"/>
              <a:t>Data in the data warehouse is typically structured, indexed, and optimized for quick query and reporting.</a:t>
            </a:r>
            <a:endParaRPr lang="en-US">
              <a:cs typeface="Calibri"/>
            </a:endParaRPr>
          </a:p>
          <a:p>
            <a:pPr marL="0" lvl="1"/>
            <a:endParaRPr lang="en-US"/>
          </a:p>
          <a:p>
            <a:pPr marL="0" lvl="1"/>
            <a:r>
              <a:rPr lang="en-US"/>
              <a:t>The ETL process is critical for ensuring that data is clean, consistent, and well-organized, making it suitable for analysis and decision-making. ETL pipelines can be automated and scheduled to run at regular intervals to keep the data warehouse up-to-date with the latest information from various source systems. This process is essential for organizations that rely on accurate and timely data for their operations and analytics.</a:t>
            </a:r>
            <a:endParaRPr lang="en-US">
              <a:cs typeface="Calibri" panose="020F0502020204030204"/>
            </a:endParaRPr>
          </a:p>
          <a:p>
            <a:pPr lvl="1"/>
            <a:r>
              <a:rPr lang="en-US"/>
              <a:t>Regenerate</a:t>
            </a:r>
            <a:endParaRPr lang="en-US">
              <a:cs typeface="Calibri"/>
            </a:endParaRPr>
          </a:p>
          <a:p>
            <a:pPr lvl="1"/>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10</a:t>
            </a:fld>
            <a:endParaRPr lang="en-IN"/>
          </a:p>
        </p:txBody>
      </p:sp>
    </p:spTree>
    <p:extLst>
      <p:ext uri="{BB962C8B-B14F-4D97-AF65-F5344CB8AC3E}">
        <p14:creationId xmlns:p14="http://schemas.microsoft.com/office/powerpoint/2010/main" val="139319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t>Descriptive Analytics</a:t>
            </a:r>
            <a:r>
              <a:rPr lang="en-US"/>
              <a:t>: It tells you what happened in the past. It summarizes and visualizes historical data.</a:t>
            </a:r>
          </a:p>
          <a:p>
            <a:r>
              <a:rPr lang="en-US" b="1"/>
              <a:t>Diagnostic Analytics</a:t>
            </a:r>
            <a:r>
              <a:rPr lang="en-US"/>
              <a:t>: It explains why something happened in the past. It helps you understand the causes of past events.</a:t>
            </a:r>
            <a:endParaRPr lang="en-US">
              <a:cs typeface="Calibri"/>
            </a:endParaRPr>
          </a:p>
          <a:p>
            <a:r>
              <a:rPr lang="en-US" b="1"/>
              <a:t>Predictive Analytics</a:t>
            </a:r>
            <a:r>
              <a:rPr lang="en-US"/>
              <a:t>: It forecasts what might happen in the future. It uses data and models to make predictions.</a:t>
            </a:r>
            <a:endParaRPr lang="en-US">
              <a:cs typeface="Calibri"/>
            </a:endParaRPr>
          </a:p>
          <a:p>
            <a:r>
              <a:rPr lang="en-US" b="1"/>
              <a:t>Prescriptive Analytics</a:t>
            </a:r>
            <a:r>
              <a:rPr lang="en-US"/>
              <a:t>: It not only predicts future events but also suggests what you should do to achieve the best outcomes. It provides actionable recommendations.</a:t>
            </a:r>
            <a:endParaRPr lang="en-US">
              <a:cs typeface="Calibri"/>
            </a:endParaRPr>
          </a:p>
          <a:p>
            <a:pPr marL="0" lvl="0" indent="0" algn="l">
              <a:spcBef>
                <a:spcPts val="0"/>
              </a:spcBef>
              <a:spcAft>
                <a:spcPts val="0"/>
              </a:spcAft>
              <a:buNone/>
            </a:pPr>
            <a:endParaRPr>
              <a:cs typeface="Calibri"/>
            </a:endParaRPr>
          </a:p>
        </p:txBody>
      </p:sp>
    </p:spTree>
    <p:extLst>
      <p:ext uri="{BB962C8B-B14F-4D97-AF65-F5344CB8AC3E}">
        <p14:creationId xmlns:p14="http://schemas.microsoft.com/office/powerpoint/2010/main" val="995684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3/21/2024</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3/21/2024</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3/21/2024</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226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3/21/2024</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3/21/2024</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3/21/2024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3/21/2024</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3/21/2024</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3/21/2024</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3/21/2024</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3/21/2024</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3/21/2024</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Shape&#10;&#10;Description automatically generated with medium confidence">
            <a:extLst>
              <a:ext uri="{FF2B5EF4-FFF2-40B4-BE49-F238E27FC236}">
                <a16:creationId xmlns:a16="http://schemas.microsoft.com/office/drawing/2014/main" id="{8BB56248-DD7E-DB48-09BE-49EDA9ED3984}"/>
              </a:ext>
            </a:extLst>
          </p:cNvPr>
          <p:cNvPicPr>
            <a:picLocks noChangeAspect="1"/>
          </p:cNvPicPr>
          <p:nvPr userDrawn="1"/>
        </p:nvPicPr>
        <p:blipFill rotWithShape="1">
          <a:blip r:embed="rId14"/>
          <a:srcRect t="26088" b="13130"/>
          <a:stretch/>
        </p:blipFill>
        <p:spPr>
          <a:xfrm>
            <a:off x="86260" y="6382948"/>
            <a:ext cx="2468098" cy="475051"/>
          </a:xfrm>
          <a:prstGeom prst="rect">
            <a:avLst/>
          </a:prstGeom>
        </p:spPr>
      </p:pic>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5"/>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file/d/1q7qK03njlzZRQ7PyYoprn12uVnE1gjH6/view"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a:solidFill>
                  <a:schemeClr val="tx1"/>
                </a:solidFill>
              </a:rPr>
              <a:t>Data analytics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b="1">
                <a:solidFill>
                  <a:schemeClr val="accent1">
                    <a:lumMod val="60000"/>
                    <a:lumOff val="40000"/>
                  </a:schemeClr>
                </a:solidFill>
              </a:rPr>
              <a:t>Skills build for colleges</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E4D6-1480-4027-B8F6-E0690F2E6743}"/>
              </a:ext>
            </a:extLst>
          </p:cNvPr>
          <p:cNvSpPr>
            <a:spLocks noGrp="1"/>
          </p:cNvSpPr>
          <p:nvPr>
            <p:ph type="title"/>
          </p:nvPr>
        </p:nvSpPr>
        <p:spPr>
          <a:xfrm>
            <a:off x="581192" y="702156"/>
            <a:ext cx="11029616" cy="1013800"/>
          </a:xfrm>
        </p:spPr>
        <p:txBody>
          <a:bodyPr>
            <a:normAutofit/>
          </a:bodyPr>
          <a:lstStyle/>
          <a:p>
            <a:r>
              <a:rPr lang="en-IN">
                <a:solidFill>
                  <a:schemeClr val="tx1"/>
                </a:solidFill>
              </a:rPr>
              <a:t>ETL (Extract Transform LOAD)</a:t>
            </a:r>
          </a:p>
        </p:txBody>
      </p:sp>
      <p:pic>
        <p:nvPicPr>
          <p:cNvPr id="6" name="ETL and Data Warehousing Explained- ETL Tool Basics - Integrate.io" descr="A line drawn on a white background&#10;&#10;Description automatically generated">
            <a:hlinkClick r:id="" action="ppaction://media"/>
            <a:extLst>
              <a:ext uri="{FF2B5EF4-FFF2-40B4-BE49-F238E27FC236}">
                <a16:creationId xmlns:a16="http://schemas.microsoft.com/office/drawing/2014/main" id="{8D0A4F40-8347-ADD7-5777-63C5446FD9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7225" y="2817498"/>
            <a:ext cx="4962525" cy="2791419"/>
          </a:xfrm>
          <a:prstGeom prst="rect">
            <a:avLst/>
          </a:prstGeom>
        </p:spPr>
      </p:pic>
      <p:sp>
        <p:nvSpPr>
          <p:cNvPr id="17" name="Content Placeholder 16">
            <a:extLst>
              <a:ext uri="{FF2B5EF4-FFF2-40B4-BE49-F238E27FC236}">
                <a16:creationId xmlns:a16="http://schemas.microsoft.com/office/drawing/2014/main" id="{B102A9E1-C3E1-B6BF-BF7C-02FF3D68B8D2}"/>
              </a:ext>
            </a:extLst>
          </p:cNvPr>
          <p:cNvSpPr>
            <a:spLocks noGrp="1"/>
          </p:cNvSpPr>
          <p:nvPr>
            <p:ph idx="1"/>
          </p:nvPr>
        </p:nvSpPr>
        <p:spPr>
          <a:xfrm>
            <a:off x="6335805" y="2180496"/>
            <a:ext cx="5275001" cy="4045683"/>
          </a:xfrm>
        </p:spPr>
        <p:txBody>
          <a:bodyPr>
            <a:normAutofit/>
          </a:bodyPr>
          <a:lstStyle/>
          <a:p>
            <a:pPr marL="305435" indent="-305435" algn="just">
              <a:buFont typeface="Wingdings 2" panose="020B0502020104020203"/>
              <a:buChar char=""/>
            </a:pPr>
            <a:r>
              <a:rPr lang="en-US" b="0" i="0">
                <a:effectLst/>
                <a:latin typeface="Franklin Gothic Demi"/>
              </a:rPr>
              <a:t>Extract: Retrieve data from various sources, such as databases, files, or APIs.</a:t>
            </a:r>
            <a:endParaRPr lang="en-US">
              <a:latin typeface="Franklin Gothic Demi"/>
            </a:endParaRPr>
          </a:p>
          <a:p>
            <a:pPr marL="305435" indent="-305435" algn="just">
              <a:buFont typeface="Wingdings 2" panose="020B0502020104020203"/>
              <a:buChar char=""/>
            </a:pPr>
            <a:r>
              <a:rPr lang="en-US" b="0" i="0">
                <a:effectLst/>
                <a:latin typeface="Franklin Gothic Demi"/>
              </a:rPr>
              <a:t>Transform: Clean, filter, and manipulate data to ensure consistency and prepare it for analysis.</a:t>
            </a:r>
          </a:p>
          <a:p>
            <a:pPr marL="305435" indent="-305435" algn="just">
              <a:buFont typeface="Wingdings 2" panose="020B0502020104020203"/>
              <a:buChar char=""/>
            </a:pPr>
            <a:r>
              <a:rPr lang="en-US" b="0" i="0">
                <a:effectLst/>
                <a:latin typeface="Franklin Gothic Demi"/>
              </a:rPr>
              <a:t>Load: Store the transformed data into a target system or data warehouse for easy access and analysis.</a:t>
            </a:r>
          </a:p>
        </p:txBody>
      </p:sp>
    </p:spTree>
    <p:extLst>
      <p:ext uri="{BB962C8B-B14F-4D97-AF65-F5344CB8AC3E}">
        <p14:creationId xmlns:p14="http://schemas.microsoft.com/office/powerpoint/2010/main" val="319243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789140" y="2229633"/>
            <a:ext cx="10546915" cy="3020107"/>
          </a:xfrm>
          <a:prstGeom prst="rect">
            <a:avLst/>
          </a:prstGeom>
          <a:noFill/>
          <a:ln>
            <a:noFill/>
          </a:ln>
        </p:spPr>
        <p:txBody>
          <a:bodyPr spcFirstLastPara="1" wrap="square" lIns="121900" tIns="121900" rIns="121900" bIns="121900" anchor="t" anchorCtr="0">
            <a:noAutofit/>
          </a:bodyPr>
          <a:lstStyle/>
          <a:p>
            <a:pPr algn="ctr"/>
            <a:r>
              <a:rPr lang="en-US" sz="4800" b="1">
                <a:highlight>
                  <a:srgbClr val="FFFFFF"/>
                </a:highlight>
                <a:cs typeface="Calibri"/>
              </a:rPr>
              <a:t>Types of data analytics?</a:t>
            </a:r>
          </a:p>
        </p:txBody>
      </p:sp>
      <p:pic>
        <p:nvPicPr>
          <p:cNvPr id="1026" name="Picture 2" descr="The four main types of data analytics: Descriptive, diagnostic, predictive, and prescriptive">
            <a:extLst>
              <a:ext uri="{FF2B5EF4-FFF2-40B4-BE49-F238E27FC236}">
                <a16:creationId xmlns:a16="http://schemas.microsoft.com/office/drawing/2014/main" id="{B6ABA8B4-E1F5-104F-F6E4-596A0567F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31019"/>
            <a:ext cx="114300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24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B706-EE22-80B0-FE04-1D38C5905F13}"/>
              </a:ext>
            </a:extLst>
          </p:cNvPr>
          <p:cNvSpPr>
            <a:spLocks noGrp="1"/>
          </p:cNvSpPr>
          <p:nvPr>
            <p:ph type="title"/>
          </p:nvPr>
        </p:nvSpPr>
        <p:spPr/>
        <p:txBody>
          <a:bodyPr/>
          <a:lstStyle/>
          <a:p>
            <a:r>
              <a:rPr lang="en-IN"/>
              <a:t>Diagnostic Analytics</a:t>
            </a:r>
          </a:p>
        </p:txBody>
      </p:sp>
      <p:sp>
        <p:nvSpPr>
          <p:cNvPr id="3" name="Content Placeholder 2">
            <a:extLst>
              <a:ext uri="{FF2B5EF4-FFF2-40B4-BE49-F238E27FC236}">
                <a16:creationId xmlns:a16="http://schemas.microsoft.com/office/drawing/2014/main" id="{A26A817B-D76B-AB4F-6E53-CD3A2B9F79B9}"/>
              </a:ext>
            </a:extLst>
          </p:cNvPr>
          <p:cNvSpPr>
            <a:spLocks noGrp="1"/>
          </p:cNvSpPr>
          <p:nvPr>
            <p:ph idx="1"/>
          </p:nvPr>
        </p:nvSpPr>
        <p:spPr>
          <a:xfrm>
            <a:off x="642976" y="2299675"/>
            <a:ext cx="11029615" cy="2378216"/>
          </a:xfrm>
        </p:spPr>
        <p:txBody>
          <a:bodyPr/>
          <a:lstStyle/>
          <a:p>
            <a:r>
              <a:rPr lang="en-US"/>
              <a:t>Definition: Diagnostic analytics aims to determine the root causes and reasons behind certain events or trends observed in the data.</a:t>
            </a:r>
          </a:p>
          <a:p>
            <a:r>
              <a:rPr lang="en-US"/>
              <a:t>Key Characteristics: Involves data exploration, drill-down analysis, and correlation identification. Diagnostic analytics answers the question of "why did it happen."</a:t>
            </a:r>
          </a:p>
          <a:p>
            <a:r>
              <a:rPr lang="en-US"/>
              <a:t>Examples: Data mining techniques, regression analysis, cohort analysis.</a:t>
            </a:r>
            <a:endParaRPr lang="en-IN"/>
          </a:p>
        </p:txBody>
      </p:sp>
    </p:spTree>
    <p:extLst>
      <p:ext uri="{BB962C8B-B14F-4D97-AF65-F5344CB8AC3E}">
        <p14:creationId xmlns:p14="http://schemas.microsoft.com/office/powerpoint/2010/main" val="3100375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2CA9-6E75-205A-E018-E916A5D76EBD}"/>
              </a:ext>
            </a:extLst>
          </p:cNvPr>
          <p:cNvSpPr>
            <a:spLocks noGrp="1"/>
          </p:cNvSpPr>
          <p:nvPr>
            <p:ph type="title"/>
          </p:nvPr>
        </p:nvSpPr>
        <p:spPr/>
        <p:txBody>
          <a:bodyPr/>
          <a:lstStyle/>
          <a:p>
            <a:r>
              <a:rPr lang="en-US"/>
              <a:t>Descriptive Analytics</a:t>
            </a:r>
            <a:endParaRPr lang="en-IN"/>
          </a:p>
        </p:txBody>
      </p:sp>
      <p:sp>
        <p:nvSpPr>
          <p:cNvPr id="3" name="Content Placeholder 2">
            <a:extLst>
              <a:ext uri="{FF2B5EF4-FFF2-40B4-BE49-F238E27FC236}">
                <a16:creationId xmlns:a16="http://schemas.microsoft.com/office/drawing/2014/main" id="{D76FBAFB-5A5A-60A7-5A51-987393D84F32}"/>
              </a:ext>
            </a:extLst>
          </p:cNvPr>
          <p:cNvSpPr>
            <a:spLocks noGrp="1"/>
          </p:cNvSpPr>
          <p:nvPr>
            <p:ph idx="1"/>
          </p:nvPr>
        </p:nvSpPr>
        <p:spPr>
          <a:xfrm>
            <a:off x="673868" y="2083432"/>
            <a:ext cx="11029615" cy="2501784"/>
          </a:xfrm>
        </p:spPr>
        <p:txBody>
          <a:bodyPr/>
          <a:lstStyle/>
          <a:p>
            <a:r>
              <a:rPr lang="en-US"/>
              <a:t>Definition: Descriptive analytics focuses on summarizing historical data to gain insights into past events and understand the current state.</a:t>
            </a:r>
          </a:p>
          <a:p>
            <a:r>
              <a:rPr lang="en-US"/>
              <a:t>Key Characteristics: Involves data aggregation, visualization, and reporting. Descriptive analytics answers the questions of "what happened" and "what is happening."</a:t>
            </a:r>
          </a:p>
          <a:p>
            <a:r>
              <a:rPr lang="en-US"/>
              <a:t>Examples: Bar charts, line graphs, dashboards displaying key performance indicators (KPIs).</a:t>
            </a:r>
            <a:endParaRPr lang="en-IN"/>
          </a:p>
        </p:txBody>
      </p:sp>
    </p:spTree>
    <p:extLst>
      <p:ext uri="{BB962C8B-B14F-4D97-AF65-F5344CB8AC3E}">
        <p14:creationId xmlns:p14="http://schemas.microsoft.com/office/powerpoint/2010/main" val="172154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C8D5B-FA3B-EE71-103F-855798D39017}"/>
              </a:ext>
            </a:extLst>
          </p:cNvPr>
          <p:cNvSpPr>
            <a:spLocks noGrp="1"/>
          </p:cNvSpPr>
          <p:nvPr>
            <p:ph type="title"/>
          </p:nvPr>
        </p:nvSpPr>
        <p:spPr/>
        <p:txBody>
          <a:bodyPr/>
          <a:lstStyle/>
          <a:p>
            <a:r>
              <a:rPr lang="en-IN"/>
              <a:t>Predictive Analytics</a:t>
            </a:r>
          </a:p>
        </p:txBody>
      </p:sp>
      <p:sp>
        <p:nvSpPr>
          <p:cNvPr id="3" name="Content Placeholder 2">
            <a:extLst>
              <a:ext uri="{FF2B5EF4-FFF2-40B4-BE49-F238E27FC236}">
                <a16:creationId xmlns:a16="http://schemas.microsoft.com/office/drawing/2014/main" id="{60A716EB-2324-EC0C-6923-FBC13027ECFA}"/>
              </a:ext>
            </a:extLst>
          </p:cNvPr>
          <p:cNvSpPr>
            <a:spLocks noGrp="1"/>
          </p:cNvSpPr>
          <p:nvPr>
            <p:ph idx="1"/>
          </p:nvPr>
        </p:nvSpPr>
        <p:spPr>
          <a:xfrm>
            <a:off x="694462" y="2104026"/>
            <a:ext cx="11029615" cy="2378216"/>
          </a:xfrm>
        </p:spPr>
        <p:txBody>
          <a:bodyPr/>
          <a:lstStyle/>
          <a:p>
            <a:r>
              <a:rPr lang="en-US"/>
              <a:t>Definition: Predictive analytics leverages historical data to make predictions about future outcomes or events.</a:t>
            </a:r>
          </a:p>
          <a:p>
            <a:r>
              <a:rPr lang="en-US"/>
              <a:t>Key Characteristics: Involves statistical modeling, machine learning algorithms, and pattern recognition. Predictive analytics answers the question of "what is likely to happen."</a:t>
            </a:r>
          </a:p>
          <a:p>
            <a:r>
              <a:rPr lang="en-US"/>
              <a:t>Examples: Forecasting models, time series analysis, classification algorithms.</a:t>
            </a:r>
            <a:endParaRPr lang="en-IN"/>
          </a:p>
        </p:txBody>
      </p:sp>
    </p:spTree>
    <p:extLst>
      <p:ext uri="{BB962C8B-B14F-4D97-AF65-F5344CB8AC3E}">
        <p14:creationId xmlns:p14="http://schemas.microsoft.com/office/powerpoint/2010/main" val="424980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02F4-5DC8-5C51-D4ED-7219ED20AD8B}"/>
              </a:ext>
            </a:extLst>
          </p:cNvPr>
          <p:cNvSpPr>
            <a:spLocks noGrp="1"/>
          </p:cNvSpPr>
          <p:nvPr>
            <p:ph type="title"/>
          </p:nvPr>
        </p:nvSpPr>
        <p:spPr/>
        <p:txBody>
          <a:bodyPr/>
          <a:lstStyle/>
          <a:p>
            <a:r>
              <a:rPr lang="en-IN"/>
              <a:t>Prescriptive Analytics</a:t>
            </a:r>
          </a:p>
        </p:txBody>
      </p:sp>
      <p:sp>
        <p:nvSpPr>
          <p:cNvPr id="3" name="Content Placeholder 2">
            <a:extLst>
              <a:ext uri="{FF2B5EF4-FFF2-40B4-BE49-F238E27FC236}">
                <a16:creationId xmlns:a16="http://schemas.microsoft.com/office/drawing/2014/main" id="{8DB67D37-CE69-42F4-E574-CB445ECA6B64}"/>
              </a:ext>
            </a:extLst>
          </p:cNvPr>
          <p:cNvSpPr>
            <a:spLocks noGrp="1"/>
          </p:cNvSpPr>
          <p:nvPr>
            <p:ph idx="1"/>
          </p:nvPr>
        </p:nvSpPr>
        <p:spPr>
          <a:xfrm>
            <a:off x="704760" y="2155513"/>
            <a:ext cx="11029615" cy="2882784"/>
          </a:xfrm>
        </p:spPr>
        <p:txBody>
          <a:bodyPr/>
          <a:lstStyle/>
          <a:p>
            <a:r>
              <a:rPr lang="en-US"/>
              <a:t>Definition: Prescriptive analytics recommends the best course of action based on predictive models, optimization techniques, and business rules.</a:t>
            </a:r>
          </a:p>
          <a:p>
            <a:r>
              <a:rPr lang="en-US"/>
              <a:t>Key Characteristics: Involves simulation, optimization algorithms, and decision support systems. Prescriptive analytics answers the question of "what should be done."</a:t>
            </a:r>
          </a:p>
          <a:p>
            <a:r>
              <a:rPr lang="en-US"/>
              <a:t>Examples: Optimization models, simulation tools, decision support systems.</a:t>
            </a:r>
            <a:endParaRPr lang="en-IN"/>
          </a:p>
        </p:txBody>
      </p:sp>
    </p:spTree>
    <p:extLst>
      <p:ext uri="{BB962C8B-B14F-4D97-AF65-F5344CB8AC3E}">
        <p14:creationId xmlns:p14="http://schemas.microsoft.com/office/powerpoint/2010/main" val="2230438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DD27E-A8ED-9233-8407-1E500D2DB56C}"/>
              </a:ext>
            </a:extLst>
          </p:cNvPr>
          <p:cNvSpPr>
            <a:spLocks noGrp="1"/>
          </p:cNvSpPr>
          <p:nvPr>
            <p:ph type="title"/>
          </p:nvPr>
        </p:nvSpPr>
        <p:spPr/>
        <p:txBody>
          <a:bodyPr/>
          <a:lstStyle/>
          <a:p>
            <a:r>
              <a:rPr lang="en-US"/>
              <a:t>Role of a data analyst</a:t>
            </a:r>
            <a:endParaRPr lang="en-IN"/>
          </a:p>
        </p:txBody>
      </p:sp>
      <p:sp>
        <p:nvSpPr>
          <p:cNvPr id="3" name="Content Placeholder 2">
            <a:extLst>
              <a:ext uri="{FF2B5EF4-FFF2-40B4-BE49-F238E27FC236}">
                <a16:creationId xmlns:a16="http://schemas.microsoft.com/office/drawing/2014/main" id="{B206AD50-AD83-FD18-5934-195A4353B3BB}"/>
              </a:ext>
            </a:extLst>
          </p:cNvPr>
          <p:cNvSpPr>
            <a:spLocks noGrp="1"/>
          </p:cNvSpPr>
          <p:nvPr>
            <p:ph idx="1"/>
          </p:nvPr>
        </p:nvSpPr>
        <p:spPr>
          <a:xfrm>
            <a:off x="673868" y="2062837"/>
            <a:ext cx="11029615" cy="2151676"/>
          </a:xfrm>
        </p:spPr>
        <p:txBody>
          <a:bodyPr/>
          <a:lstStyle/>
          <a:p>
            <a:r>
              <a:rPr lang="en-US"/>
              <a:t>A data analyst role is to answer specific questions or address particular challenges that have already been identified and are known to the business.</a:t>
            </a:r>
          </a:p>
          <a:p>
            <a:r>
              <a:rPr lang="en-US"/>
              <a:t>To do this, they examine large datasets with the goal of identifying trends and patterns. They then “visualize” their findings in the form of charts, graphs, and dashboards.</a:t>
            </a:r>
          </a:p>
        </p:txBody>
      </p:sp>
    </p:spTree>
    <p:extLst>
      <p:ext uri="{BB962C8B-B14F-4D97-AF65-F5344CB8AC3E}">
        <p14:creationId xmlns:p14="http://schemas.microsoft.com/office/powerpoint/2010/main" val="2547567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52A7-34C2-5788-E33E-CF5DAD3BCE7A}"/>
              </a:ext>
            </a:extLst>
          </p:cNvPr>
          <p:cNvSpPr>
            <a:spLocks noGrp="1"/>
          </p:cNvSpPr>
          <p:nvPr>
            <p:ph type="title"/>
          </p:nvPr>
        </p:nvSpPr>
        <p:spPr>
          <a:xfrm>
            <a:off x="764110" y="826346"/>
            <a:ext cx="3171905" cy="1013800"/>
          </a:xfrm>
        </p:spPr>
        <p:txBody>
          <a:bodyPr>
            <a:normAutofit/>
          </a:bodyPr>
          <a:lstStyle/>
          <a:p>
            <a:r>
              <a:rPr lang="en-IN">
                <a:solidFill>
                  <a:schemeClr val="tx1"/>
                </a:solidFill>
              </a:rPr>
              <a:t>Career </a:t>
            </a:r>
            <a:r>
              <a:rPr lang="en-IN" sz="2400">
                <a:solidFill>
                  <a:srgbClr val="FFFFFF"/>
                </a:solidFill>
              </a:rPr>
              <a:t>opportunities</a:t>
            </a:r>
          </a:p>
        </p:txBody>
      </p:sp>
      <p:sp>
        <p:nvSpPr>
          <p:cNvPr id="3" name="Content Placeholder 2">
            <a:extLst>
              <a:ext uri="{FF2B5EF4-FFF2-40B4-BE49-F238E27FC236}">
                <a16:creationId xmlns:a16="http://schemas.microsoft.com/office/drawing/2014/main" id="{E69AD282-57BD-6D9B-F44B-005BAD4B3629}"/>
              </a:ext>
            </a:extLst>
          </p:cNvPr>
          <p:cNvSpPr>
            <a:spLocks noGrp="1"/>
          </p:cNvSpPr>
          <p:nvPr>
            <p:ph idx="1"/>
          </p:nvPr>
        </p:nvSpPr>
        <p:spPr>
          <a:xfrm>
            <a:off x="764110" y="1331273"/>
            <a:ext cx="3033249" cy="4710904"/>
          </a:xfrm>
        </p:spPr>
        <p:txBody>
          <a:bodyPr vert="horz" lIns="91440" tIns="45720" rIns="91440" bIns="45720" rtlCol="0" anchor="t">
            <a:noAutofit/>
          </a:bodyPr>
          <a:lstStyle/>
          <a:p>
            <a:pPr>
              <a:lnSpc>
                <a:spcPct val="90000"/>
              </a:lnSpc>
            </a:pPr>
            <a:endParaRPr lang="en-IN" sz="1600">
              <a:solidFill>
                <a:schemeClr val="tx1"/>
              </a:solidFill>
            </a:endParaRPr>
          </a:p>
          <a:p>
            <a:pPr marL="305435" indent="-305435">
              <a:lnSpc>
                <a:spcPct val="90000"/>
              </a:lnSpc>
            </a:pPr>
            <a:r>
              <a:rPr lang="en-IN">
                <a:solidFill>
                  <a:schemeClr val="tx1"/>
                </a:solidFill>
              </a:rPr>
              <a:t>1. Data Scientist</a:t>
            </a:r>
          </a:p>
          <a:p>
            <a:pPr marL="305435" indent="-305435">
              <a:lnSpc>
                <a:spcPct val="90000"/>
              </a:lnSpc>
            </a:pPr>
            <a:r>
              <a:rPr lang="en-IN">
                <a:solidFill>
                  <a:schemeClr val="tx1"/>
                </a:solidFill>
              </a:rPr>
              <a:t>2. Business Intelligence Analyst</a:t>
            </a:r>
          </a:p>
          <a:p>
            <a:pPr marL="305435" indent="-305435">
              <a:lnSpc>
                <a:spcPct val="90000"/>
              </a:lnSpc>
            </a:pPr>
            <a:r>
              <a:rPr lang="en-IN">
                <a:solidFill>
                  <a:schemeClr val="tx1"/>
                </a:solidFill>
              </a:rPr>
              <a:t>3. Data Engineer</a:t>
            </a:r>
          </a:p>
          <a:p>
            <a:pPr marL="305435" indent="-305435">
              <a:lnSpc>
                <a:spcPct val="90000"/>
              </a:lnSpc>
            </a:pPr>
            <a:r>
              <a:rPr lang="en-IN">
                <a:solidFill>
                  <a:schemeClr val="tx1"/>
                </a:solidFill>
              </a:rPr>
              <a:t>4. Business Analyst</a:t>
            </a:r>
          </a:p>
          <a:p>
            <a:pPr marL="305435" indent="-305435">
              <a:lnSpc>
                <a:spcPct val="90000"/>
              </a:lnSpc>
            </a:pPr>
            <a:r>
              <a:rPr lang="en-IN">
                <a:solidFill>
                  <a:schemeClr val="tx1"/>
                </a:solidFill>
              </a:rPr>
              <a:t>5. Marketing Analytics Manager</a:t>
            </a:r>
          </a:p>
          <a:p>
            <a:pPr marL="305435" indent="-305435">
              <a:lnSpc>
                <a:spcPct val="90000"/>
              </a:lnSpc>
            </a:pPr>
            <a:r>
              <a:rPr lang="en-IN">
                <a:solidFill>
                  <a:schemeClr val="tx1"/>
                </a:solidFill>
              </a:rPr>
              <a:t>6. Financial Analyst</a:t>
            </a:r>
          </a:p>
          <a:p>
            <a:pPr marL="305435" indent="-305435">
              <a:lnSpc>
                <a:spcPct val="90000"/>
              </a:lnSpc>
            </a:pPr>
            <a:r>
              <a:rPr lang="en-IN">
                <a:solidFill>
                  <a:schemeClr val="tx1"/>
                </a:solidFill>
              </a:rPr>
              <a:t>7. Quantitative Analyst</a:t>
            </a:r>
          </a:p>
          <a:p>
            <a:pPr marL="305435" indent="-305435">
              <a:lnSpc>
                <a:spcPct val="90000"/>
              </a:lnSpc>
            </a:pPr>
            <a:r>
              <a:rPr lang="en-IN">
                <a:solidFill>
                  <a:schemeClr val="tx1"/>
                </a:solidFill>
              </a:rPr>
              <a:t>8. Risk Analyst</a:t>
            </a:r>
          </a:p>
          <a:p>
            <a:pPr marL="305435" indent="-305435">
              <a:lnSpc>
                <a:spcPct val="90000"/>
              </a:lnSpc>
            </a:pPr>
            <a:r>
              <a:rPr lang="en-IN">
                <a:solidFill>
                  <a:schemeClr val="tx1"/>
                </a:solidFill>
              </a:rPr>
              <a:t>9. Data Governance Analyst</a:t>
            </a:r>
          </a:p>
          <a:p>
            <a:pPr marL="305435" indent="-305435">
              <a:lnSpc>
                <a:spcPct val="90000"/>
              </a:lnSpc>
            </a:pPr>
            <a:r>
              <a:rPr lang="en-IN">
                <a:solidFill>
                  <a:schemeClr val="tx1"/>
                </a:solidFill>
              </a:rPr>
              <a:t>10. Data Visualization Engineer</a:t>
            </a:r>
          </a:p>
        </p:txBody>
      </p:sp>
      <p:pic>
        <p:nvPicPr>
          <p:cNvPr id="7170" name="Picture 2">
            <a:extLst>
              <a:ext uri="{FF2B5EF4-FFF2-40B4-BE49-F238E27FC236}">
                <a16:creationId xmlns:a16="http://schemas.microsoft.com/office/drawing/2014/main" id="{C8E7E198-3EDC-B483-2EFE-6FD311746A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54"/>
          <a:stretch/>
        </p:blipFill>
        <p:spPr bwMode="auto">
          <a:xfrm>
            <a:off x="4743854" y="1782055"/>
            <a:ext cx="6866506" cy="3565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22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22542" y="563541"/>
            <a:ext cx="10546915" cy="4308953"/>
          </a:xfrm>
          <a:prstGeom prst="rect">
            <a:avLst/>
          </a:prstGeom>
          <a:noFill/>
          <a:ln>
            <a:noFill/>
          </a:ln>
        </p:spPr>
        <p:txBody>
          <a:bodyPr spcFirstLastPara="1" wrap="square" lIns="121900" tIns="121900" rIns="121900" bIns="121900" anchor="t" anchorCtr="0">
            <a:noAutofit/>
          </a:bodyPr>
          <a:lstStyle/>
          <a:p>
            <a:r>
              <a:rPr lang="en-US" sz="2800" b="1">
                <a:solidFill>
                  <a:schemeClr val="tx1">
                    <a:lumMod val="75000"/>
                    <a:lumOff val="25000"/>
                  </a:schemeClr>
                </a:solidFill>
                <a:highlight>
                  <a:srgbClr val="FFFFFF"/>
                </a:highlight>
                <a:latin typeface="Franklin Gothic Demi"/>
                <a:cs typeface="Calibri"/>
              </a:rPr>
              <a:t>Steps involved in data analytics.</a:t>
            </a:r>
            <a:endParaRPr lang="en-US"/>
          </a:p>
        </p:txBody>
      </p:sp>
      <p:graphicFrame>
        <p:nvGraphicFramePr>
          <p:cNvPr id="2" name="Diagram 1">
            <a:extLst>
              <a:ext uri="{FF2B5EF4-FFF2-40B4-BE49-F238E27FC236}">
                <a16:creationId xmlns:a16="http://schemas.microsoft.com/office/drawing/2014/main" id="{BF4F0581-97AF-F477-F071-56C4811F2E63}"/>
              </a:ext>
            </a:extLst>
          </p:cNvPr>
          <p:cNvGraphicFramePr/>
          <p:nvPr>
            <p:extLst>
              <p:ext uri="{D42A27DB-BD31-4B8C-83A1-F6EECF244321}">
                <p14:modId xmlns:p14="http://schemas.microsoft.com/office/powerpoint/2010/main" val="2839229268"/>
              </p:ext>
            </p:extLst>
          </p:nvPr>
        </p:nvGraphicFramePr>
        <p:xfrm>
          <a:off x="3327617" y="1654261"/>
          <a:ext cx="7040245" cy="4413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7376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creenshot of a computer&#10;&#10;Description automatically generated with low confidence">
            <a:extLst>
              <a:ext uri="{FF2B5EF4-FFF2-40B4-BE49-F238E27FC236}">
                <a16:creationId xmlns:a16="http://schemas.microsoft.com/office/drawing/2014/main" id="{2E0F9295-B8B9-0DB1-0612-4903C4D769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563" y="1353981"/>
            <a:ext cx="7655767" cy="49429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85EDA5-3DF1-39B5-1537-DBD1FC6594D5}"/>
              </a:ext>
            </a:extLst>
          </p:cNvPr>
          <p:cNvSpPr txBox="1"/>
          <p:nvPr/>
        </p:nvSpPr>
        <p:spPr>
          <a:xfrm>
            <a:off x="512805" y="605481"/>
            <a:ext cx="77167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404040"/>
                </a:solidFill>
                <a:highlight>
                  <a:srgbClr val="FFFFFF"/>
                </a:highlight>
                <a:latin typeface="Franklin Gothic Demi"/>
              </a:rPr>
              <a:t>ABOUT ANACONDA NAVIGATOR</a:t>
            </a:r>
          </a:p>
        </p:txBody>
      </p:sp>
    </p:spTree>
    <p:extLst>
      <p:ext uri="{BB962C8B-B14F-4D97-AF65-F5344CB8AC3E}">
        <p14:creationId xmlns:p14="http://schemas.microsoft.com/office/powerpoint/2010/main" val="337917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6B421-DC43-3149-841B-C70AE6B514BC}"/>
              </a:ext>
            </a:extLst>
          </p:cNvPr>
          <p:cNvSpPr>
            <a:spLocks noGrp="1"/>
          </p:cNvSpPr>
          <p:nvPr>
            <p:ph type="title"/>
          </p:nvPr>
        </p:nvSpPr>
        <p:spPr>
          <a:xfrm>
            <a:off x="764110" y="826346"/>
            <a:ext cx="3171905" cy="468044"/>
          </a:xfrm>
        </p:spPr>
        <p:txBody>
          <a:bodyPr>
            <a:normAutofit/>
          </a:bodyPr>
          <a:lstStyle/>
          <a:p>
            <a:r>
              <a:rPr lang="en-IN" sz="2400" b="1">
                <a:solidFill>
                  <a:schemeClr val="tx1"/>
                </a:solidFill>
              </a:rPr>
              <a:t>title</a:t>
            </a:r>
          </a:p>
        </p:txBody>
      </p:sp>
      <p:sp>
        <p:nvSpPr>
          <p:cNvPr id="3" name="Content Placeholder 2">
            <a:extLst>
              <a:ext uri="{FF2B5EF4-FFF2-40B4-BE49-F238E27FC236}">
                <a16:creationId xmlns:a16="http://schemas.microsoft.com/office/drawing/2014/main" id="{FA1513DF-45AD-EFE0-FD29-B9B5B812BE1F}"/>
              </a:ext>
            </a:extLst>
          </p:cNvPr>
          <p:cNvSpPr>
            <a:spLocks noGrp="1"/>
          </p:cNvSpPr>
          <p:nvPr>
            <p:ph idx="1"/>
          </p:nvPr>
        </p:nvSpPr>
        <p:spPr>
          <a:xfrm>
            <a:off x="815596" y="1290084"/>
            <a:ext cx="3963754" cy="4896256"/>
          </a:xfrm>
        </p:spPr>
        <p:txBody>
          <a:bodyPr vert="horz" lIns="91440" tIns="45720" rIns="91440" bIns="45720" rtlCol="0" anchor="t">
            <a:noAutofit/>
          </a:bodyPr>
          <a:lstStyle/>
          <a:p>
            <a:pPr marL="305435" indent="-305435">
              <a:lnSpc>
                <a:spcPct val="90000"/>
              </a:lnSpc>
            </a:pPr>
            <a:r>
              <a:rPr lang="en-IN" dirty="0">
                <a:solidFill>
                  <a:schemeClr val="tx1"/>
                </a:solidFill>
              </a:rPr>
              <a:t>Definitions</a:t>
            </a:r>
          </a:p>
          <a:p>
            <a:pPr marL="305435" indent="-305435">
              <a:lnSpc>
                <a:spcPct val="90000"/>
              </a:lnSpc>
            </a:pPr>
            <a:r>
              <a:rPr lang="en-IN" dirty="0">
                <a:solidFill>
                  <a:schemeClr val="tx1"/>
                </a:solidFill>
              </a:rPr>
              <a:t>What is data analytics</a:t>
            </a:r>
          </a:p>
          <a:p>
            <a:pPr marL="305435" indent="-305435">
              <a:lnSpc>
                <a:spcPct val="90000"/>
              </a:lnSpc>
            </a:pPr>
            <a:r>
              <a:rPr lang="en-US" dirty="0">
                <a:solidFill>
                  <a:schemeClr val="tx1"/>
                </a:solidFill>
              </a:rPr>
              <a:t>why data analytics is important to business?</a:t>
            </a:r>
          </a:p>
          <a:p>
            <a:pPr marL="305435" indent="-305435">
              <a:lnSpc>
                <a:spcPct val="90000"/>
              </a:lnSpc>
            </a:pPr>
            <a:r>
              <a:rPr lang="en-IN" dirty="0">
                <a:solidFill>
                  <a:schemeClr val="tx1"/>
                </a:solidFill>
              </a:rPr>
              <a:t>Data Analytics Tools</a:t>
            </a:r>
          </a:p>
          <a:p>
            <a:pPr marL="305435" indent="-305435">
              <a:lnSpc>
                <a:spcPct val="90000"/>
              </a:lnSpc>
            </a:pPr>
            <a:r>
              <a:rPr lang="en-IN" dirty="0">
                <a:solidFill>
                  <a:schemeClr val="tx1"/>
                </a:solidFill>
              </a:rPr>
              <a:t>Processes in data analytics</a:t>
            </a:r>
          </a:p>
          <a:p>
            <a:pPr marL="305435" indent="-305435">
              <a:lnSpc>
                <a:spcPct val="90000"/>
              </a:lnSpc>
            </a:pPr>
            <a:r>
              <a:rPr lang="en-IN" dirty="0">
                <a:solidFill>
                  <a:schemeClr val="tx1"/>
                </a:solidFill>
              </a:rPr>
              <a:t>Data collections</a:t>
            </a:r>
          </a:p>
          <a:p>
            <a:pPr marL="305435" indent="-305435">
              <a:lnSpc>
                <a:spcPct val="90000"/>
              </a:lnSpc>
            </a:pPr>
            <a:r>
              <a:rPr lang="en-IN" dirty="0">
                <a:solidFill>
                  <a:schemeClr val="tx1"/>
                </a:solidFill>
              </a:rPr>
              <a:t>ETL (Extract Transform LOAD)</a:t>
            </a:r>
          </a:p>
          <a:p>
            <a:pPr marL="305435" indent="-305435">
              <a:lnSpc>
                <a:spcPct val="90000"/>
              </a:lnSpc>
            </a:pPr>
            <a:r>
              <a:rPr lang="en-IN" dirty="0">
                <a:solidFill>
                  <a:schemeClr val="tx1"/>
                </a:solidFill>
              </a:rPr>
              <a:t>The main four types of data analytics</a:t>
            </a:r>
          </a:p>
          <a:p>
            <a:pPr marL="305435" indent="-305435">
              <a:lnSpc>
                <a:spcPct val="90000"/>
              </a:lnSpc>
            </a:pPr>
            <a:r>
              <a:rPr lang="en-IN" dirty="0">
                <a:solidFill>
                  <a:schemeClr val="tx1"/>
                </a:solidFill>
              </a:rPr>
              <a:t>Role of a data analyst</a:t>
            </a:r>
          </a:p>
          <a:p>
            <a:pPr marL="305435" indent="-305435">
              <a:lnSpc>
                <a:spcPct val="90000"/>
              </a:lnSpc>
            </a:pPr>
            <a:r>
              <a:rPr lang="en-IN" dirty="0">
                <a:solidFill>
                  <a:schemeClr val="tx1"/>
                </a:solidFill>
              </a:rPr>
              <a:t>Career opportunities</a:t>
            </a:r>
          </a:p>
          <a:p>
            <a:pPr marL="305435" indent="-305435">
              <a:lnSpc>
                <a:spcPct val="90000"/>
              </a:lnSpc>
            </a:pPr>
            <a:endParaRPr lang="en-IN" sz="1400">
              <a:solidFill>
                <a:srgbClr val="FFFFFF"/>
              </a:solidFill>
            </a:endParaRPr>
          </a:p>
          <a:p>
            <a:pPr marL="305435" indent="-305435">
              <a:lnSpc>
                <a:spcPct val="90000"/>
              </a:lnSpc>
            </a:pPr>
            <a:endParaRPr lang="en-IN" sz="1400">
              <a:solidFill>
                <a:srgbClr val="FFFFFF"/>
              </a:solidFill>
            </a:endParaRPr>
          </a:p>
          <a:p>
            <a:pPr marL="305435" indent="-305435">
              <a:lnSpc>
                <a:spcPct val="90000"/>
              </a:lnSpc>
            </a:pPr>
            <a:endParaRPr lang="en-IN" sz="1400">
              <a:solidFill>
                <a:srgbClr val="FFFFFF"/>
              </a:solidFill>
            </a:endParaRPr>
          </a:p>
          <a:p>
            <a:pPr marL="305435" indent="-305435">
              <a:lnSpc>
                <a:spcPct val="90000"/>
              </a:lnSpc>
            </a:pPr>
            <a:endParaRPr lang="en-IN" sz="1400">
              <a:solidFill>
                <a:srgbClr val="FFFFFF"/>
              </a:solidFill>
            </a:endParaRPr>
          </a:p>
          <a:p>
            <a:pPr marL="305435" indent="-305435">
              <a:lnSpc>
                <a:spcPct val="90000"/>
              </a:lnSpc>
            </a:pPr>
            <a:endParaRPr lang="en-IN" sz="1400">
              <a:solidFill>
                <a:srgbClr val="FFFFFF"/>
              </a:solidFill>
            </a:endParaRPr>
          </a:p>
          <a:p>
            <a:pPr marL="305435" indent="-305435">
              <a:lnSpc>
                <a:spcPct val="90000"/>
              </a:lnSpc>
            </a:pPr>
            <a:endParaRPr lang="en-IN" sz="1400">
              <a:solidFill>
                <a:srgbClr val="FFFFFF"/>
              </a:solidFill>
            </a:endParaRPr>
          </a:p>
          <a:p>
            <a:pPr marL="305435" indent="-305435">
              <a:lnSpc>
                <a:spcPct val="90000"/>
              </a:lnSpc>
            </a:pPr>
            <a:endParaRPr lang="en-IN" sz="1400">
              <a:solidFill>
                <a:srgbClr val="FFFFFF"/>
              </a:solidFill>
            </a:endParaRPr>
          </a:p>
        </p:txBody>
      </p:sp>
      <p:pic>
        <p:nvPicPr>
          <p:cNvPr id="8194" name="Picture 2">
            <a:extLst>
              <a:ext uri="{FF2B5EF4-FFF2-40B4-BE49-F238E27FC236}">
                <a16:creationId xmlns:a16="http://schemas.microsoft.com/office/drawing/2014/main" id="{E98C11AE-7DE4-FB8B-646A-1B2DD5233A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350"/>
          <a:stretch/>
        </p:blipFill>
        <p:spPr bwMode="auto">
          <a:xfrm>
            <a:off x="6246454" y="1288224"/>
            <a:ext cx="5117576" cy="495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695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22542" y="834094"/>
            <a:ext cx="10546915" cy="4308953"/>
          </a:xfrm>
          <a:prstGeom prst="rect">
            <a:avLst/>
          </a:prstGeom>
          <a:noFill/>
          <a:ln>
            <a:noFill/>
          </a:ln>
        </p:spPr>
        <p:txBody>
          <a:bodyPr spcFirstLastPara="1" wrap="square" lIns="121900" tIns="121900" rIns="121900" bIns="121900" anchor="t" anchorCtr="0">
            <a:noAutofit/>
          </a:bodyPr>
          <a:lstStyle/>
          <a:p>
            <a:pPr algn="ctr"/>
            <a:r>
              <a:rPr lang="en-US" sz="2800" b="1">
                <a:highlight>
                  <a:srgbClr val="FFFFFF"/>
                </a:highlight>
                <a:cs typeface="Calibri"/>
              </a:rPr>
              <a:t>Platforms that we are going to use.</a:t>
            </a:r>
          </a:p>
        </p:txBody>
      </p:sp>
      <p:pic>
        <p:nvPicPr>
          <p:cNvPr id="3" name="Picture 2">
            <a:extLst>
              <a:ext uri="{FF2B5EF4-FFF2-40B4-BE49-F238E27FC236}">
                <a16:creationId xmlns:a16="http://schemas.microsoft.com/office/drawing/2014/main" id="{D00455F4-5647-ADF7-C385-488840535AF0}"/>
              </a:ext>
            </a:extLst>
          </p:cNvPr>
          <p:cNvPicPr>
            <a:picLocks noChangeAspect="1"/>
          </p:cNvPicPr>
          <p:nvPr/>
        </p:nvPicPr>
        <p:blipFill rotWithShape="1">
          <a:blip r:embed="rId3"/>
          <a:srcRect r="47952" b="36074"/>
          <a:stretch/>
        </p:blipFill>
        <p:spPr>
          <a:xfrm>
            <a:off x="130791" y="1695093"/>
            <a:ext cx="3537186" cy="2534215"/>
          </a:xfrm>
          <a:prstGeom prst="rect">
            <a:avLst/>
          </a:prstGeom>
          <a:ln w="28575">
            <a:solidFill>
              <a:schemeClr val="accent2">
                <a:lumMod val="75000"/>
              </a:schemeClr>
            </a:solidFill>
          </a:ln>
        </p:spPr>
      </p:pic>
      <p:pic>
        <p:nvPicPr>
          <p:cNvPr id="5" name="Picture 4">
            <a:extLst>
              <a:ext uri="{FF2B5EF4-FFF2-40B4-BE49-F238E27FC236}">
                <a16:creationId xmlns:a16="http://schemas.microsoft.com/office/drawing/2014/main" id="{1FFECB08-FC79-0A5F-647E-82A7006D3579}"/>
              </a:ext>
            </a:extLst>
          </p:cNvPr>
          <p:cNvPicPr>
            <a:picLocks noChangeAspect="1"/>
          </p:cNvPicPr>
          <p:nvPr/>
        </p:nvPicPr>
        <p:blipFill rotWithShape="1">
          <a:blip r:embed="rId4"/>
          <a:srcRect r="49227" b="41133"/>
          <a:stretch/>
        </p:blipFill>
        <p:spPr>
          <a:xfrm>
            <a:off x="8365297" y="1767174"/>
            <a:ext cx="3695910" cy="2534214"/>
          </a:xfrm>
          <a:prstGeom prst="rect">
            <a:avLst/>
          </a:prstGeom>
          <a:ln w="38100">
            <a:solidFill>
              <a:schemeClr val="accent6">
                <a:lumMod val="60000"/>
                <a:lumOff val="40000"/>
              </a:schemeClr>
            </a:solidFill>
          </a:ln>
        </p:spPr>
      </p:pic>
      <p:pic>
        <p:nvPicPr>
          <p:cNvPr id="7" name="Picture 6">
            <a:extLst>
              <a:ext uri="{FF2B5EF4-FFF2-40B4-BE49-F238E27FC236}">
                <a16:creationId xmlns:a16="http://schemas.microsoft.com/office/drawing/2014/main" id="{9E1C7C3F-7EAF-1A1B-55C6-9F909E9242FF}"/>
              </a:ext>
            </a:extLst>
          </p:cNvPr>
          <p:cNvPicPr>
            <a:picLocks noChangeAspect="1"/>
          </p:cNvPicPr>
          <p:nvPr/>
        </p:nvPicPr>
        <p:blipFill>
          <a:blip r:embed="rId5"/>
          <a:stretch>
            <a:fillRect/>
          </a:stretch>
        </p:blipFill>
        <p:spPr>
          <a:xfrm>
            <a:off x="3894117" y="3143029"/>
            <a:ext cx="4245040" cy="2737771"/>
          </a:xfrm>
          <a:prstGeom prst="rect">
            <a:avLst/>
          </a:prstGeom>
          <a:ln w="38100">
            <a:solidFill>
              <a:schemeClr val="accent4">
                <a:lumMod val="60000"/>
                <a:lumOff val="40000"/>
              </a:schemeClr>
            </a:solidFill>
          </a:ln>
        </p:spPr>
      </p:pic>
      <p:sp>
        <p:nvSpPr>
          <p:cNvPr id="8" name="TextBox 7">
            <a:extLst>
              <a:ext uri="{FF2B5EF4-FFF2-40B4-BE49-F238E27FC236}">
                <a16:creationId xmlns:a16="http://schemas.microsoft.com/office/drawing/2014/main" id="{BE15573D-D52B-8453-3EA6-4580C77849D8}"/>
              </a:ext>
            </a:extLst>
          </p:cNvPr>
          <p:cNvSpPr txBox="1"/>
          <p:nvPr/>
        </p:nvSpPr>
        <p:spPr>
          <a:xfrm flipH="1">
            <a:off x="938292" y="4511226"/>
            <a:ext cx="2591377" cy="353943"/>
          </a:xfrm>
          <a:prstGeom prst="rect">
            <a:avLst/>
          </a:prstGeom>
          <a:noFill/>
        </p:spPr>
        <p:txBody>
          <a:bodyPr wrap="square" lIns="91440" tIns="45720" rIns="91440" bIns="45720" rtlCol="0" anchor="t">
            <a:spAutoFit/>
          </a:bodyPr>
          <a:lstStyle/>
          <a:p>
            <a:r>
              <a:rPr lang="en-IN" sz="1700" b="1"/>
              <a:t>Google </a:t>
            </a:r>
            <a:r>
              <a:rPr lang="en-IN" sz="1700" b="1" err="1"/>
              <a:t>Colab</a:t>
            </a:r>
            <a:endParaRPr lang="en-IN" sz="1700" b="1"/>
          </a:p>
        </p:txBody>
      </p:sp>
      <p:sp>
        <p:nvSpPr>
          <p:cNvPr id="9" name="TextBox 8">
            <a:extLst>
              <a:ext uri="{FF2B5EF4-FFF2-40B4-BE49-F238E27FC236}">
                <a16:creationId xmlns:a16="http://schemas.microsoft.com/office/drawing/2014/main" id="{D85B1FFE-2335-73DE-B638-F7F5740E9EB1}"/>
              </a:ext>
            </a:extLst>
          </p:cNvPr>
          <p:cNvSpPr txBox="1"/>
          <p:nvPr/>
        </p:nvSpPr>
        <p:spPr>
          <a:xfrm flipH="1">
            <a:off x="4872381" y="5983402"/>
            <a:ext cx="2591377" cy="353943"/>
          </a:xfrm>
          <a:prstGeom prst="rect">
            <a:avLst/>
          </a:prstGeom>
          <a:noFill/>
        </p:spPr>
        <p:txBody>
          <a:bodyPr wrap="square" lIns="91440" tIns="45720" rIns="91440" bIns="45720" rtlCol="0" anchor="t">
            <a:spAutoFit/>
          </a:bodyPr>
          <a:lstStyle/>
          <a:p>
            <a:r>
              <a:rPr lang="en-IN" sz="1700" b="1"/>
              <a:t>Visual studio code</a:t>
            </a:r>
          </a:p>
        </p:txBody>
      </p:sp>
      <p:sp>
        <p:nvSpPr>
          <p:cNvPr id="10" name="TextBox 9">
            <a:extLst>
              <a:ext uri="{FF2B5EF4-FFF2-40B4-BE49-F238E27FC236}">
                <a16:creationId xmlns:a16="http://schemas.microsoft.com/office/drawing/2014/main" id="{319C4901-BB38-8307-6736-373090F2F4EC}"/>
              </a:ext>
            </a:extLst>
          </p:cNvPr>
          <p:cNvSpPr txBox="1"/>
          <p:nvPr/>
        </p:nvSpPr>
        <p:spPr>
          <a:xfrm flipH="1">
            <a:off x="9383670" y="4482470"/>
            <a:ext cx="2591377" cy="353943"/>
          </a:xfrm>
          <a:prstGeom prst="rect">
            <a:avLst/>
          </a:prstGeom>
          <a:noFill/>
        </p:spPr>
        <p:txBody>
          <a:bodyPr wrap="square" lIns="91440" tIns="45720" rIns="91440" bIns="45720" rtlCol="0" anchor="t">
            <a:spAutoFit/>
          </a:bodyPr>
          <a:lstStyle/>
          <a:p>
            <a:r>
              <a:rPr lang="en-IN" sz="1700" b="1" err="1"/>
              <a:t>Jupyter</a:t>
            </a:r>
            <a:r>
              <a:rPr lang="en-IN" sz="1700" b="1"/>
              <a:t> Notebook</a:t>
            </a:r>
          </a:p>
        </p:txBody>
      </p:sp>
    </p:spTree>
    <p:extLst>
      <p:ext uri="{BB962C8B-B14F-4D97-AF65-F5344CB8AC3E}">
        <p14:creationId xmlns:p14="http://schemas.microsoft.com/office/powerpoint/2010/main" val="3100893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581194" y="993068"/>
            <a:ext cx="11029616" cy="988332"/>
          </a:xfrm>
          <a:prstGeom prst="rect">
            <a:avLst/>
          </a:prstGeom>
          <a:noFill/>
          <a:ln>
            <a:noFill/>
          </a:ln>
        </p:spPr>
        <p:txBody>
          <a:bodyPr spcFirstLastPara="1" wrap="square" lIns="91425" tIns="45700" rIns="91425" bIns="45700" anchor="ctr" anchorCtr="0">
            <a:noAutofit/>
          </a:bodyPr>
          <a:lstStyle/>
          <a:p>
            <a:pPr algn="ctr">
              <a:lnSpc>
                <a:spcPct val="90000"/>
              </a:lnSpc>
              <a:spcBef>
                <a:spcPts val="0"/>
              </a:spcBef>
              <a:buClr>
                <a:srgbClr val="002060"/>
              </a:buClr>
              <a:buSzPts val="3600"/>
            </a:pPr>
            <a:r>
              <a:rPr lang="en-IN">
                <a:latin typeface="Franklin Gothic Demi"/>
              </a:rPr>
              <a:t>Introduction to Pandas </a:t>
            </a:r>
            <a:endParaRPr>
              <a:latin typeface="Clibari headings"/>
            </a:endParaRPr>
          </a:p>
        </p:txBody>
      </p:sp>
      <p:pic>
        <p:nvPicPr>
          <p:cNvPr id="3" name="Content Placeholder 2">
            <a:extLst>
              <a:ext uri="{FF2B5EF4-FFF2-40B4-BE49-F238E27FC236}">
                <a16:creationId xmlns:a16="http://schemas.microsoft.com/office/drawing/2014/main" id="{C45F97D1-8B80-4C40-9EF8-22972839572F}"/>
              </a:ext>
            </a:extLst>
          </p:cNvPr>
          <p:cNvPicPr>
            <a:picLocks noGrp="1" noChangeAspect="1"/>
          </p:cNvPicPr>
          <p:nvPr>
            <p:ph sz="half" idx="1"/>
          </p:nvPr>
        </p:nvPicPr>
        <p:blipFill>
          <a:blip r:embed="rId3"/>
          <a:stretch>
            <a:fillRect/>
          </a:stretch>
        </p:blipFill>
        <p:spPr>
          <a:xfrm>
            <a:off x="901314" y="2180289"/>
            <a:ext cx="4938712" cy="2778025"/>
          </a:xfrm>
          <a:prstGeom prst="rect">
            <a:avLst/>
          </a:prstGeom>
          <a:noFill/>
          <a:ln>
            <a:noFill/>
          </a:ln>
        </p:spPr>
      </p:pic>
      <p:sp>
        <p:nvSpPr>
          <p:cNvPr id="2" name="Content Placeholder 1">
            <a:extLst>
              <a:ext uri="{FF2B5EF4-FFF2-40B4-BE49-F238E27FC236}">
                <a16:creationId xmlns:a16="http://schemas.microsoft.com/office/drawing/2014/main" id="{36534ED5-8A4F-673B-C725-E431AE956ACB}"/>
              </a:ext>
            </a:extLst>
          </p:cNvPr>
          <p:cNvSpPr>
            <a:spLocks noGrp="1"/>
          </p:cNvSpPr>
          <p:nvPr>
            <p:ph sz="half" idx="2"/>
          </p:nvPr>
        </p:nvSpPr>
        <p:spPr>
          <a:xfrm>
            <a:off x="6157277" y="1787491"/>
            <a:ext cx="4937760" cy="3587818"/>
          </a:xfrm>
        </p:spPr>
        <p:txBody>
          <a:bodyPr/>
          <a:lstStyle/>
          <a:p>
            <a:pPr marL="305435" lvl="0" indent="-305435" algn="just" rtl="0">
              <a:lnSpc>
                <a:spcPct val="80000"/>
              </a:lnSpc>
              <a:spcBef>
                <a:spcPts val="0"/>
              </a:spcBef>
              <a:spcAft>
                <a:spcPts val="0"/>
              </a:spcAft>
              <a:buClr>
                <a:srgbClr val="000000"/>
              </a:buClr>
              <a:buSzPts val="2400"/>
            </a:pPr>
            <a:r>
              <a:rPr lang="en-US">
                <a:solidFill>
                  <a:srgbClr val="404040"/>
                </a:solidFill>
              </a:rPr>
              <a:t>Pandas is an open-source, BSD-licensed Python library providing high-performance, easy-to-use data structures and data analysis tools for the Python programming language.</a:t>
            </a:r>
            <a:endParaRPr lang="en-US"/>
          </a:p>
          <a:p>
            <a:pPr marL="305435" lvl="0" indent="-305435" algn="just" rtl="0">
              <a:lnSpc>
                <a:spcPct val="80000"/>
              </a:lnSpc>
              <a:spcBef>
                <a:spcPts val="1000"/>
              </a:spcBef>
              <a:spcAft>
                <a:spcPts val="0"/>
              </a:spcAft>
              <a:buClr>
                <a:srgbClr val="000000"/>
              </a:buClr>
              <a:buSzPts val="2400"/>
            </a:pPr>
            <a:r>
              <a:rPr lang="en-US">
                <a:solidFill>
                  <a:srgbClr val="404040"/>
                </a:solidFill>
              </a:rPr>
              <a:t>Pandas is built on top of NumPy library.</a:t>
            </a:r>
          </a:p>
          <a:p>
            <a:pPr marL="305435" indent="-305435" algn="just">
              <a:lnSpc>
                <a:spcPct val="80000"/>
              </a:lnSpc>
              <a:spcBef>
                <a:spcPts val="1000"/>
              </a:spcBef>
              <a:spcAft>
                <a:spcPts val="0"/>
              </a:spcAft>
              <a:buClr>
                <a:srgbClr val="000000"/>
              </a:buClr>
              <a:buSzPts val="2400"/>
            </a:pPr>
            <a:r>
              <a:rPr lang="en-US">
                <a:solidFill>
                  <a:srgbClr val="404040"/>
                </a:solidFill>
              </a:rPr>
              <a:t>Pandas is well suited for many different  of data</a:t>
            </a:r>
          </a:p>
          <a:p>
            <a:pPr marL="0" indent="0">
              <a:buNone/>
            </a:pPr>
            <a:endParaRPr lang="en-US"/>
          </a:p>
        </p:txBody>
      </p:sp>
      <p:sp>
        <p:nvSpPr>
          <p:cNvPr id="97" name="Google Shape;97;p1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endParaRPr lang="en-IN"/>
          </a:p>
        </p:txBody>
      </p:sp>
      <p:sp>
        <p:nvSpPr>
          <p:cNvPr id="8" name="TextBox 7">
            <a:extLst>
              <a:ext uri="{FF2B5EF4-FFF2-40B4-BE49-F238E27FC236}">
                <a16:creationId xmlns:a16="http://schemas.microsoft.com/office/drawing/2014/main" id="{415E7C4D-3BCF-476F-91F9-3BDB4BE1E09E}"/>
              </a:ext>
            </a:extLst>
          </p:cNvPr>
          <p:cNvSpPr txBox="1"/>
          <p:nvPr/>
        </p:nvSpPr>
        <p:spPr>
          <a:xfrm>
            <a:off x="3905251" y="6543644"/>
            <a:ext cx="6093068" cy="276999"/>
          </a:xfrm>
          <a:prstGeom prst="rect">
            <a:avLst/>
          </a:prstGeom>
          <a:noFill/>
        </p:spPr>
        <p:txBody>
          <a:bodyPr wrap="square">
            <a:spAutoFit/>
          </a:bodyPr>
          <a:lstStyle/>
          <a:p>
            <a:r>
              <a:rPr lang="en-US" sz="1200"/>
              <a:t>Image Source: https://realpython.com/pandas-dataframe/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07753-2E38-42B6-8801-0168F647EA67}"/>
              </a:ext>
            </a:extLst>
          </p:cNvPr>
          <p:cNvSpPr>
            <a:spLocks noGrp="1"/>
          </p:cNvSpPr>
          <p:nvPr>
            <p:ph type="title"/>
          </p:nvPr>
        </p:nvSpPr>
        <p:spPr>
          <a:xfrm>
            <a:off x="581192" y="493983"/>
            <a:ext cx="11029616" cy="1188720"/>
          </a:xfrm>
        </p:spPr>
        <p:txBody>
          <a:bodyPr/>
          <a:lstStyle/>
          <a:p>
            <a:pPr algn="ctr"/>
            <a:r>
              <a:rPr lang="en-US"/>
              <a:t>Features of Pandas</a:t>
            </a:r>
          </a:p>
        </p:txBody>
      </p:sp>
      <p:sp>
        <p:nvSpPr>
          <p:cNvPr id="4" name="Slide Number Placeholder 3">
            <a:extLst>
              <a:ext uri="{FF2B5EF4-FFF2-40B4-BE49-F238E27FC236}">
                <a16:creationId xmlns:a16="http://schemas.microsoft.com/office/drawing/2014/main" id="{ECAEBF8C-8CE4-47EC-AD1E-91D70E419003}"/>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22</a:t>
            </a:fld>
            <a:endParaRPr lang="en-IN"/>
          </a:p>
        </p:txBody>
      </p:sp>
      <p:pic>
        <p:nvPicPr>
          <p:cNvPr id="6" name="Picture 5">
            <a:extLst>
              <a:ext uri="{FF2B5EF4-FFF2-40B4-BE49-F238E27FC236}">
                <a16:creationId xmlns:a16="http://schemas.microsoft.com/office/drawing/2014/main" id="{5EC47FAA-F530-461F-ABE2-3038C5CAD835}"/>
              </a:ext>
            </a:extLst>
          </p:cNvPr>
          <p:cNvPicPr>
            <a:picLocks noChangeAspect="1"/>
          </p:cNvPicPr>
          <p:nvPr/>
        </p:nvPicPr>
        <p:blipFill>
          <a:blip r:embed="rId3"/>
          <a:stretch>
            <a:fillRect/>
          </a:stretch>
        </p:blipFill>
        <p:spPr>
          <a:xfrm>
            <a:off x="1591056" y="1877988"/>
            <a:ext cx="9296751" cy="4191227"/>
          </a:xfrm>
          <a:prstGeom prst="rect">
            <a:avLst/>
          </a:prstGeom>
        </p:spPr>
      </p:pic>
      <p:sp>
        <p:nvSpPr>
          <p:cNvPr id="8" name="TextBox 7">
            <a:extLst>
              <a:ext uri="{FF2B5EF4-FFF2-40B4-BE49-F238E27FC236}">
                <a16:creationId xmlns:a16="http://schemas.microsoft.com/office/drawing/2014/main" id="{9221186C-CB27-43A7-9A3D-7CA5F21C4012}"/>
              </a:ext>
            </a:extLst>
          </p:cNvPr>
          <p:cNvSpPr txBox="1"/>
          <p:nvPr/>
        </p:nvSpPr>
        <p:spPr>
          <a:xfrm>
            <a:off x="3529379" y="6547911"/>
            <a:ext cx="8149003" cy="276999"/>
          </a:xfrm>
          <a:prstGeom prst="rect">
            <a:avLst/>
          </a:prstGeom>
          <a:noFill/>
        </p:spPr>
        <p:txBody>
          <a:bodyPr wrap="square">
            <a:spAutoFit/>
          </a:bodyPr>
          <a:lstStyle/>
          <a:p>
            <a:r>
              <a:rPr lang="en-US" sz="1200"/>
              <a:t>Image Source: https://data-flair.training/blogs/python-pandas-features/</a:t>
            </a:r>
          </a:p>
        </p:txBody>
      </p:sp>
    </p:spTree>
    <p:extLst>
      <p:ext uri="{BB962C8B-B14F-4D97-AF65-F5344CB8AC3E}">
        <p14:creationId xmlns:p14="http://schemas.microsoft.com/office/powerpoint/2010/main" val="3046534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0674-C7CE-40BD-8CF3-512F63B2F9F2}"/>
              </a:ext>
            </a:extLst>
          </p:cNvPr>
          <p:cNvSpPr>
            <a:spLocks noGrp="1"/>
          </p:cNvSpPr>
          <p:nvPr>
            <p:ph type="title"/>
          </p:nvPr>
        </p:nvSpPr>
        <p:spPr>
          <a:xfrm>
            <a:off x="1097280" y="286603"/>
            <a:ext cx="10058400" cy="1450757"/>
          </a:xfrm>
        </p:spPr>
        <p:txBody>
          <a:bodyPr>
            <a:normAutofit/>
          </a:bodyPr>
          <a:lstStyle/>
          <a:p>
            <a:r>
              <a:rPr lang="en-US"/>
              <a:t>Most used functions  in Pandas</a:t>
            </a:r>
          </a:p>
        </p:txBody>
      </p:sp>
      <p:sp>
        <p:nvSpPr>
          <p:cNvPr id="4" name="Slide Number Placeholder 3">
            <a:extLst>
              <a:ext uri="{FF2B5EF4-FFF2-40B4-BE49-F238E27FC236}">
                <a16:creationId xmlns:a16="http://schemas.microsoft.com/office/drawing/2014/main" id="{7701A268-7931-4D81-8CAF-D8EB211C5E0F}"/>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normAutofit/>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rtl="0">
              <a:spcBef>
                <a:spcPts val="0"/>
              </a:spcBef>
              <a:spcAft>
                <a:spcPts val="600"/>
              </a:spcAft>
              <a:buNone/>
            </a:pPr>
            <a:fld id="{00000000-1234-1234-1234-123412341234}" type="slidenum">
              <a:rPr lang="en-IN" smtClean="0"/>
              <a:pPr marL="0" lvl="0" indent="0" rtl="0">
                <a:spcBef>
                  <a:spcPts val="0"/>
                </a:spcBef>
                <a:spcAft>
                  <a:spcPts val="600"/>
                </a:spcAft>
                <a:buNone/>
              </a:pPr>
              <a:t>23</a:t>
            </a:fld>
            <a:endParaRPr lang="en-IN"/>
          </a:p>
        </p:txBody>
      </p:sp>
      <p:graphicFrame>
        <p:nvGraphicFramePr>
          <p:cNvPr id="7" name="Rectangle 1">
            <a:extLst>
              <a:ext uri="{FF2B5EF4-FFF2-40B4-BE49-F238E27FC236}">
                <a16:creationId xmlns:a16="http://schemas.microsoft.com/office/drawing/2014/main" id="{ED407BE2-6007-27CA-6A53-CEBE520EE961}"/>
              </a:ext>
            </a:extLst>
          </p:cNvPr>
          <p:cNvGraphicFramePr>
            <a:graphicFrameLocks noGrp="1"/>
          </p:cNvGraphicFramePr>
          <p:nvPr>
            <p:ph idx="1"/>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6425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AFC80-29C0-454C-BC08-DBEB14F6716A}"/>
              </a:ext>
            </a:extLst>
          </p:cNvPr>
          <p:cNvSpPr>
            <a:spLocks noGrp="1"/>
          </p:cNvSpPr>
          <p:nvPr>
            <p:ph type="title"/>
          </p:nvPr>
        </p:nvSpPr>
        <p:spPr/>
        <p:txBody>
          <a:bodyPr/>
          <a:lstStyle/>
          <a:p>
            <a:pPr algn="ctr"/>
            <a:r>
              <a:rPr lang="en-US"/>
              <a:t>Core components of Pandas :</a:t>
            </a:r>
            <a:br>
              <a:rPr lang="en-US"/>
            </a:br>
            <a:r>
              <a:rPr lang="en-US"/>
              <a:t>Series and Data Frame</a:t>
            </a:r>
          </a:p>
        </p:txBody>
      </p:sp>
      <p:pic>
        <p:nvPicPr>
          <p:cNvPr id="6" name="Content Placeholder 5">
            <a:extLst>
              <a:ext uri="{FF2B5EF4-FFF2-40B4-BE49-F238E27FC236}">
                <a16:creationId xmlns:a16="http://schemas.microsoft.com/office/drawing/2014/main" id="{47B4E505-9956-4D37-AF13-EC143869319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15305" y="1832158"/>
            <a:ext cx="6741459" cy="4097151"/>
          </a:xfrm>
        </p:spPr>
      </p:pic>
      <p:sp>
        <p:nvSpPr>
          <p:cNvPr id="4" name="Slide Number Placeholder 3">
            <a:extLst>
              <a:ext uri="{FF2B5EF4-FFF2-40B4-BE49-F238E27FC236}">
                <a16:creationId xmlns:a16="http://schemas.microsoft.com/office/drawing/2014/main" id="{30259813-B2FE-490F-ADD5-A4A4B7ED607E}"/>
              </a:ext>
            </a:extLst>
          </p:cNvPr>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24</a:t>
            </a:fld>
            <a:endParaRPr lang="en-IN"/>
          </a:p>
        </p:txBody>
      </p:sp>
      <p:pic>
        <p:nvPicPr>
          <p:cNvPr id="2050" name="Picture 2" descr="Python Pandas Tutorial: A Complete Introduction for Beginners – LearnDataSci">
            <a:extLst>
              <a:ext uri="{FF2B5EF4-FFF2-40B4-BE49-F238E27FC236}">
                <a16:creationId xmlns:a16="http://schemas.microsoft.com/office/drawing/2014/main" id="{E951BB89-FA15-48A5-97B5-4626C385D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031" y="2872862"/>
            <a:ext cx="4376258" cy="20569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D3E295-BB28-4729-AB88-A4703B9B9F5A}"/>
              </a:ext>
            </a:extLst>
          </p:cNvPr>
          <p:cNvSpPr txBox="1"/>
          <p:nvPr/>
        </p:nvSpPr>
        <p:spPr>
          <a:xfrm>
            <a:off x="3048000" y="6473070"/>
            <a:ext cx="6614160" cy="261610"/>
          </a:xfrm>
          <a:prstGeom prst="rect">
            <a:avLst/>
          </a:prstGeom>
          <a:noFill/>
        </p:spPr>
        <p:txBody>
          <a:bodyPr wrap="square">
            <a:spAutoFit/>
          </a:bodyPr>
          <a:lstStyle/>
          <a:p>
            <a:pPr algn="ctr"/>
            <a:r>
              <a:rPr lang="en-US" sz="1100"/>
              <a:t>https://www.learndatasci.com/tutorials/python-pandas-tutorial-complete-introduction-for-beginners/</a:t>
            </a:r>
          </a:p>
        </p:txBody>
      </p:sp>
    </p:spTree>
    <p:extLst>
      <p:ext uri="{BB962C8B-B14F-4D97-AF65-F5344CB8AC3E}">
        <p14:creationId xmlns:p14="http://schemas.microsoft.com/office/powerpoint/2010/main" val="787633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575" y="769938"/>
            <a:ext cx="10515600" cy="741780"/>
          </a:xfrm>
        </p:spPr>
        <p:txBody>
          <a:bodyPr/>
          <a:lstStyle/>
          <a:p>
            <a:pPr algn="ctr"/>
            <a:r>
              <a:rPr lang="en-US"/>
              <a:t>File Handling with Pandas</a:t>
            </a:r>
            <a:endParaRPr lang="en-IN"/>
          </a:p>
        </p:txBody>
      </p:sp>
      <p:sp>
        <p:nvSpPr>
          <p:cNvPr id="5" name="AutoShape 4" descr="How do I read and write tabular data? — pandas 1.4.2 docu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How do I read and write tabular data? — pandas 1.4.2 documenta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8" descr="../../_images/02_io_readwrite.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0" descr="../../_images/02_io_readwrite.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5" name="Picture 11"/>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307975" y="1790453"/>
            <a:ext cx="8070433" cy="297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AutoShape 13" descr="Python Pandas read_csv: Load csv/text file - KeyToDataScience"/>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4767268"/>
            <a:ext cx="5260086" cy="1685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698603" y="6534625"/>
            <a:ext cx="6096000" cy="246221"/>
          </a:xfrm>
          <a:prstGeom prst="rect">
            <a:avLst/>
          </a:prstGeom>
        </p:spPr>
        <p:txBody>
          <a:bodyPr>
            <a:spAutoFit/>
          </a:bodyPr>
          <a:lstStyle/>
          <a:p>
            <a:pPr algn="ctr"/>
            <a:r>
              <a:rPr lang="en-IN" sz="1000"/>
              <a:t>https://pandas.pydata.org/docs/getting_started/intro_tutorials/02_read_write.html</a:t>
            </a:r>
          </a:p>
        </p:txBody>
      </p:sp>
    </p:spTree>
    <p:extLst>
      <p:ext uri="{BB962C8B-B14F-4D97-AF65-F5344CB8AC3E}">
        <p14:creationId xmlns:p14="http://schemas.microsoft.com/office/powerpoint/2010/main" val="763976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Sample Reading and writing .</a:t>
            </a:r>
            <a:r>
              <a:rPr lang="en-US" err="1"/>
              <a:t>csv</a:t>
            </a:r>
            <a:r>
              <a:rPr lang="en-US"/>
              <a:t> file</a:t>
            </a:r>
            <a:endParaRPr lang="en-IN"/>
          </a:p>
        </p:txBody>
      </p:sp>
      <p:sp>
        <p:nvSpPr>
          <p:cNvPr id="4" name="Slide Number Placeholder 3"/>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26</a:t>
            </a:fld>
            <a:endParaRPr lang="en-IN"/>
          </a:p>
        </p:txBody>
      </p:sp>
      <p:sp>
        <p:nvSpPr>
          <p:cNvPr id="5" name="Rectangle 4"/>
          <p:cNvSpPr/>
          <p:nvPr/>
        </p:nvSpPr>
        <p:spPr>
          <a:xfrm>
            <a:off x="835793" y="1964520"/>
            <a:ext cx="3133475" cy="3139321"/>
          </a:xfrm>
          <a:prstGeom prst="rect">
            <a:avLst/>
          </a:prstGeom>
          <a:solidFill>
            <a:schemeClr val="accent1">
              <a:lumMod val="20000"/>
              <a:lumOff val="80000"/>
            </a:schemeClr>
          </a:solidFill>
        </p:spPr>
        <p:txBody>
          <a:bodyPr wrap="square">
            <a:spAutoFit/>
          </a:bodyPr>
          <a:lstStyle/>
          <a:p>
            <a:r>
              <a:rPr lang="en-IN"/>
              <a:t>import pandas as pd</a:t>
            </a:r>
          </a:p>
          <a:p>
            <a:r>
              <a:rPr lang="en-IN"/>
              <a:t># Create a </a:t>
            </a:r>
            <a:r>
              <a:rPr lang="en-IN" err="1"/>
              <a:t>dataframe</a:t>
            </a:r>
            <a:endParaRPr lang="en-IN"/>
          </a:p>
          <a:p>
            <a:r>
              <a:rPr lang="en-IN" err="1"/>
              <a:t>raw_data</a:t>
            </a:r>
            <a:r>
              <a:rPr lang="en-IN"/>
              <a:t> = {'</a:t>
            </a:r>
            <a:r>
              <a:rPr lang="en-IN" err="1"/>
              <a:t>first_name</a:t>
            </a:r>
            <a:r>
              <a:rPr lang="en-IN"/>
              <a:t>': ['</a:t>
            </a:r>
            <a:r>
              <a:rPr lang="en-IN" err="1"/>
              <a:t>Sam','Ziva','Kia','Robin</a:t>
            </a:r>
            <a:r>
              <a:rPr lang="en-IN"/>
              <a:t>'], </a:t>
            </a:r>
          </a:p>
          <a:p>
            <a:r>
              <a:rPr lang="en-IN"/>
              <a:t>        'degree': ['</a:t>
            </a:r>
            <a:r>
              <a:rPr lang="en-IN" err="1"/>
              <a:t>PhD','MBA','','MS</a:t>
            </a:r>
            <a:r>
              <a:rPr lang="en-IN"/>
              <a:t>'],</a:t>
            </a:r>
          </a:p>
          <a:p>
            <a:r>
              <a:rPr lang="en-IN"/>
              <a:t>        'age': [25, 29, 19, 21]}</a:t>
            </a:r>
          </a:p>
          <a:p>
            <a:r>
              <a:rPr lang="en-IN" err="1"/>
              <a:t>df</a:t>
            </a:r>
            <a:r>
              <a:rPr lang="en-IN"/>
              <a:t> = </a:t>
            </a:r>
            <a:r>
              <a:rPr lang="en-IN" err="1"/>
              <a:t>pd.DataFrame</a:t>
            </a:r>
            <a:r>
              <a:rPr lang="en-IN"/>
              <a:t>(</a:t>
            </a:r>
            <a:r>
              <a:rPr lang="en-IN" err="1"/>
              <a:t>raw_data</a:t>
            </a:r>
            <a:r>
              <a:rPr lang="en-IN"/>
              <a:t>)</a:t>
            </a:r>
          </a:p>
          <a:p>
            <a:r>
              <a:rPr lang="en-IN" err="1"/>
              <a:t>df</a:t>
            </a:r>
            <a:endParaRPr lang="en-IN"/>
          </a:p>
          <a:p>
            <a:r>
              <a:rPr lang="en-IN"/>
              <a:t>#Save the </a:t>
            </a:r>
            <a:r>
              <a:rPr lang="en-IN" err="1"/>
              <a:t>dataframe</a:t>
            </a:r>
            <a:endParaRPr lang="en-IN"/>
          </a:p>
          <a:p>
            <a:r>
              <a:rPr lang="en-IN" err="1"/>
              <a:t>df.to_csv</a:t>
            </a:r>
            <a:r>
              <a:rPr lang="en-IN"/>
              <a:t>(r'Example1.csv')</a:t>
            </a:r>
          </a:p>
        </p:txBody>
      </p:sp>
      <p:pic>
        <p:nvPicPr>
          <p:cNvPr id="2050" name="Picture 2"/>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532387" y="3681560"/>
            <a:ext cx="7133474"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358556" y="5935343"/>
            <a:ext cx="3176337" cy="369332"/>
          </a:xfrm>
          <a:prstGeom prst="rect">
            <a:avLst/>
          </a:prstGeom>
          <a:noFill/>
        </p:spPr>
        <p:txBody>
          <a:bodyPr wrap="square" rtlCol="0">
            <a:spAutoFit/>
          </a:bodyPr>
          <a:lstStyle/>
          <a:p>
            <a:pPr algn="ctr"/>
            <a:r>
              <a:rPr lang="en-US"/>
              <a:t>Output</a:t>
            </a:r>
            <a:endParaRPr lang="en-IN"/>
          </a:p>
        </p:txBody>
      </p:sp>
      <p:sp>
        <p:nvSpPr>
          <p:cNvPr id="9" name="Rectangle 8"/>
          <p:cNvSpPr/>
          <p:nvPr/>
        </p:nvSpPr>
        <p:spPr>
          <a:xfrm>
            <a:off x="4532387" y="1976111"/>
            <a:ext cx="6096000" cy="1200329"/>
          </a:xfrm>
          <a:prstGeom prst="rect">
            <a:avLst/>
          </a:prstGeom>
          <a:solidFill>
            <a:schemeClr val="accent6">
              <a:lumMod val="40000"/>
              <a:lumOff val="60000"/>
            </a:schemeClr>
          </a:solidFill>
        </p:spPr>
        <p:txBody>
          <a:bodyPr>
            <a:spAutoFit/>
          </a:bodyPr>
          <a:lstStyle/>
          <a:p>
            <a:r>
              <a:rPr lang="en-IN"/>
              <a:t>import pandas as pd</a:t>
            </a:r>
          </a:p>
          <a:p>
            <a:r>
              <a:rPr lang="en-IN"/>
              <a:t># Read csv file</a:t>
            </a:r>
          </a:p>
          <a:p>
            <a:r>
              <a:rPr lang="en-IN" err="1"/>
              <a:t>df</a:t>
            </a:r>
            <a:r>
              <a:rPr lang="en-IN"/>
              <a:t> = </a:t>
            </a:r>
            <a:r>
              <a:rPr lang="en-IN" err="1"/>
              <a:t>pd.read_csv</a:t>
            </a:r>
            <a:r>
              <a:rPr lang="en-IN"/>
              <a:t>(</a:t>
            </a:r>
            <a:r>
              <a:rPr lang="en-IN" err="1"/>
              <a:t>r'D</a:t>
            </a:r>
            <a:r>
              <a:rPr lang="en-IN"/>
              <a:t>:\Python\Tutorial\Example1.csv')</a:t>
            </a:r>
          </a:p>
          <a:p>
            <a:r>
              <a:rPr lang="en-IN" err="1"/>
              <a:t>df</a:t>
            </a:r>
            <a:endParaRPr lang="en-IN"/>
          </a:p>
        </p:txBody>
      </p:sp>
    </p:spTree>
    <p:extLst>
      <p:ext uri="{BB962C8B-B14F-4D97-AF65-F5344CB8AC3E}">
        <p14:creationId xmlns:p14="http://schemas.microsoft.com/office/powerpoint/2010/main" val="1115307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Exploring a dataset using Pandas</a:t>
            </a:r>
            <a:endParaRPr lang="en-IN"/>
          </a:p>
        </p:txBody>
      </p:sp>
      <p:sp>
        <p:nvSpPr>
          <p:cNvPr id="3" name="Content Placeholder 2"/>
          <p:cNvSpPr>
            <a:spLocks noGrp="1"/>
          </p:cNvSpPr>
          <p:nvPr>
            <p:ph idx="1"/>
          </p:nvPr>
        </p:nvSpPr>
        <p:spPr>
          <a:xfrm>
            <a:off x="838200" y="1818639"/>
            <a:ext cx="10515600" cy="3942081"/>
          </a:xfrm>
        </p:spPr>
        <p:txBody>
          <a:bodyPr>
            <a:normAutofit fontScale="92500" lnSpcReduction="10000"/>
          </a:bodyPr>
          <a:lstStyle/>
          <a:p>
            <a:pPr marL="0" indent="0">
              <a:lnSpc>
                <a:spcPct val="110000"/>
              </a:lnSpc>
              <a:spcBef>
                <a:spcPts val="0"/>
              </a:spcBef>
              <a:buNone/>
            </a:pPr>
            <a:r>
              <a:rPr lang="en-IN"/>
              <a:t>Download the dataset from: </a:t>
            </a:r>
            <a:r>
              <a:rPr lang="en-IN" sz="1600">
                <a:hlinkClick r:id="rId3"/>
              </a:rPr>
              <a:t>https://drive.google.com/file/d/1q7qK03njlzZRQ7PyYoprn12uVnE1gjH6/view</a:t>
            </a:r>
            <a:endParaRPr lang="en-IN" sz="1600"/>
          </a:p>
          <a:p>
            <a:pPr marL="0" indent="0">
              <a:lnSpc>
                <a:spcPct val="110000"/>
              </a:lnSpc>
              <a:spcBef>
                <a:spcPts val="0"/>
              </a:spcBef>
              <a:buNone/>
            </a:pPr>
            <a:r>
              <a:rPr lang="en-US" sz="1400"/>
              <a:t>Import pandas as pd</a:t>
            </a:r>
            <a:endParaRPr lang="en-IN" sz="1400"/>
          </a:p>
          <a:p>
            <a:pPr marL="0" indent="0">
              <a:lnSpc>
                <a:spcPct val="110000"/>
              </a:lnSpc>
              <a:spcBef>
                <a:spcPts val="0"/>
              </a:spcBef>
              <a:buNone/>
            </a:pPr>
            <a:r>
              <a:rPr lang="en-IN" sz="1400"/>
              <a:t>data_1 = </a:t>
            </a:r>
            <a:r>
              <a:rPr lang="en-IN" sz="1400" err="1"/>
              <a:t>pd.read_csv</a:t>
            </a:r>
            <a:r>
              <a:rPr lang="en-IN" sz="1400"/>
              <a:t>(r‘&lt;</a:t>
            </a:r>
            <a:r>
              <a:rPr lang="en-IN" sz="1400" err="1">
                <a:solidFill>
                  <a:srgbClr val="FF0000"/>
                </a:solidFill>
              </a:rPr>
              <a:t>datasetpath</a:t>
            </a:r>
            <a:r>
              <a:rPr lang="en-IN" sz="1400"/>
              <a:t>&gt;')</a:t>
            </a:r>
          </a:p>
          <a:p>
            <a:pPr marL="0" indent="0">
              <a:lnSpc>
                <a:spcPct val="110000"/>
              </a:lnSpc>
              <a:spcBef>
                <a:spcPts val="0"/>
              </a:spcBef>
              <a:buNone/>
            </a:pPr>
            <a:r>
              <a:rPr lang="en-IN" sz="1400"/>
              <a:t>data_1.head(6)</a:t>
            </a:r>
          </a:p>
          <a:p>
            <a:pPr marL="0" indent="0">
              <a:lnSpc>
                <a:spcPct val="110000"/>
              </a:lnSpc>
              <a:spcBef>
                <a:spcPts val="0"/>
              </a:spcBef>
              <a:buNone/>
            </a:pPr>
            <a:r>
              <a:rPr lang="en-IN" sz="1400"/>
              <a:t>data_1.describe()</a:t>
            </a:r>
          </a:p>
          <a:p>
            <a:pPr marL="0" indent="0">
              <a:lnSpc>
                <a:spcPct val="110000"/>
              </a:lnSpc>
              <a:spcBef>
                <a:spcPts val="0"/>
              </a:spcBef>
              <a:buNone/>
            </a:pPr>
            <a:r>
              <a:rPr lang="en-IN" sz="1400"/>
              <a:t>data_1.memory_usage(deep=True)</a:t>
            </a:r>
          </a:p>
          <a:p>
            <a:pPr marL="0" indent="0">
              <a:lnSpc>
                <a:spcPct val="110000"/>
              </a:lnSpc>
              <a:spcBef>
                <a:spcPts val="0"/>
              </a:spcBef>
              <a:buNone/>
            </a:pPr>
            <a:r>
              <a:rPr lang="en-IN" sz="1400"/>
              <a:t>data_1['Gender'] = data_1.Gender.astype('category')</a:t>
            </a:r>
          </a:p>
          <a:p>
            <a:pPr marL="0" indent="0">
              <a:lnSpc>
                <a:spcPct val="110000"/>
              </a:lnSpc>
              <a:spcBef>
                <a:spcPts val="0"/>
              </a:spcBef>
              <a:buNone/>
            </a:pPr>
            <a:r>
              <a:rPr lang="en-IN" sz="1400"/>
              <a:t>data_1.loc[0:4, ['Name', 'Age', 'State']]</a:t>
            </a:r>
          </a:p>
          <a:p>
            <a:pPr marL="0" indent="0">
              <a:lnSpc>
                <a:spcPct val="110000"/>
              </a:lnSpc>
              <a:spcBef>
                <a:spcPts val="0"/>
              </a:spcBef>
              <a:buNone/>
            </a:pPr>
            <a:r>
              <a:rPr lang="en-IN" sz="1400"/>
              <a:t>data_1['DOB'] = </a:t>
            </a:r>
            <a:r>
              <a:rPr lang="en-IN" sz="1400" err="1"/>
              <a:t>pd.to_datetime</a:t>
            </a:r>
            <a:r>
              <a:rPr lang="en-IN" sz="1400"/>
              <a:t>(data_1['DOB'])</a:t>
            </a:r>
          </a:p>
          <a:p>
            <a:pPr marL="0" indent="0">
              <a:lnSpc>
                <a:spcPct val="110000"/>
              </a:lnSpc>
              <a:spcBef>
                <a:spcPts val="0"/>
              </a:spcBef>
              <a:buNone/>
            </a:pPr>
            <a:r>
              <a:rPr lang="en-IN" sz="1400"/>
              <a:t>data_1['State'].</a:t>
            </a:r>
            <a:r>
              <a:rPr lang="en-IN" sz="1400" err="1"/>
              <a:t>value_counts</a:t>
            </a:r>
            <a:r>
              <a:rPr lang="en-IN" sz="1400"/>
              <a:t>()</a:t>
            </a:r>
          </a:p>
          <a:p>
            <a:pPr marL="0" indent="0">
              <a:lnSpc>
                <a:spcPct val="110000"/>
              </a:lnSpc>
              <a:spcBef>
                <a:spcPts val="0"/>
              </a:spcBef>
              <a:buNone/>
            </a:pPr>
            <a:r>
              <a:rPr lang="en-IN" sz="1400"/>
              <a:t>data_1.drop_duplicates(</a:t>
            </a:r>
            <a:r>
              <a:rPr lang="en-IN" sz="1400" err="1"/>
              <a:t>inplace</a:t>
            </a:r>
            <a:r>
              <a:rPr lang="en-IN" sz="1400"/>
              <a:t>=True)</a:t>
            </a:r>
          </a:p>
          <a:p>
            <a:pPr marL="0" indent="0">
              <a:lnSpc>
                <a:spcPct val="110000"/>
              </a:lnSpc>
              <a:spcBef>
                <a:spcPts val="0"/>
              </a:spcBef>
              <a:buNone/>
            </a:pPr>
            <a:r>
              <a:rPr lang="en-IN" sz="1400"/>
              <a:t>data_1.groupby(by='State').Salary.mean()</a:t>
            </a:r>
          </a:p>
          <a:p>
            <a:pPr marL="0" indent="0">
              <a:lnSpc>
                <a:spcPct val="110000"/>
              </a:lnSpc>
              <a:spcBef>
                <a:spcPts val="0"/>
              </a:spcBef>
              <a:buNone/>
            </a:pPr>
            <a:r>
              <a:rPr lang="en-IN" sz="1400"/>
              <a:t>data_1.sort_values(by='Name', </a:t>
            </a:r>
            <a:r>
              <a:rPr lang="en-IN" sz="1400" err="1"/>
              <a:t>inplace</a:t>
            </a:r>
            <a:r>
              <a:rPr lang="en-IN" sz="1400"/>
              <a:t>=True)</a:t>
            </a:r>
          </a:p>
          <a:p>
            <a:pPr marL="0" indent="0">
              <a:lnSpc>
                <a:spcPct val="110000"/>
              </a:lnSpc>
              <a:spcBef>
                <a:spcPts val="0"/>
              </a:spcBef>
              <a:buNone/>
            </a:pPr>
            <a:r>
              <a:rPr lang="en-IN" sz="1400"/>
              <a:t>data_1['City temp'].</a:t>
            </a:r>
            <a:r>
              <a:rPr lang="en-IN" sz="1400" err="1"/>
              <a:t>fillna</a:t>
            </a:r>
            <a:r>
              <a:rPr lang="en-IN" sz="1400"/>
              <a:t>(38.5, </a:t>
            </a:r>
            <a:r>
              <a:rPr lang="en-IN" sz="1400" err="1"/>
              <a:t>inplace</a:t>
            </a:r>
            <a:r>
              <a:rPr lang="en-IN" sz="1400"/>
              <a:t>=True)</a:t>
            </a:r>
          </a:p>
        </p:txBody>
      </p:sp>
      <p:sp>
        <p:nvSpPr>
          <p:cNvPr id="4" name="Slide Number Placeholder 3"/>
          <p:cNvSpPr>
            <a:spLocks noGrp="1"/>
          </p:cNvSpPr>
          <p:nvPr>
            <p:ph type="sldNum" sz="quarter" idx="12"/>
          </p:nvPr>
        </p:nvSpPr>
        <p:spPr>
          <a:xfrm>
            <a:off x="9900458" y="6459785"/>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27</a:t>
            </a:fld>
            <a:endParaRPr lang="en-IN"/>
          </a:p>
        </p:txBody>
      </p:sp>
      <p:sp>
        <p:nvSpPr>
          <p:cNvPr id="6" name="TextBox 5">
            <a:extLst>
              <a:ext uri="{FF2B5EF4-FFF2-40B4-BE49-F238E27FC236}">
                <a16:creationId xmlns:a16="http://schemas.microsoft.com/office/drawing/2014/main" id="{1081E76C-575E-0B7B-9D76-6373137B952B}"/>
              </a:ext>
            </a:extLst>
          </p:cNvPr>
          <p:cNvSpPr txBox="1"/>
          <p:nvPr/>
        </p:nvSpPr>
        <p:spPr>
          <a:xfrm>
            <a:off x="2554986" y="6488458"/>
            <a:ext cx="6851696" cy="276999"/>
          </a:xfrm>
          <a:prstGeom prst="rect">
            <a:avLst/>
          </a:prstGeom>
          <a:noFill/>
        </p:spPr>
        <p:txBody>
          <a:bodyPr wrap="square">
            <a:spAutoFit/>
          </a:bodyPr>
          <a:lstStyle/>
          <a:p>
            <a:pPr marL="0" indent="0">
              <a:buNone/>
            </a:pPr>
            <a:r>
              <a:rPr lang="en-US" sz="1200"/>
              <a:t>Ref: https://www.analyticsvidhya.com/blog/2021/05/pandas-functions-13-most-important/</a:t>
            </a:r>
          </a:p>
        </p:txBody>
      </p:sp>
    </p:spTree>
    <p:extLst>
      <p:ext uri="{BB962C8B-B14F-4D97-AF65-F5344CB8AC3E}">
        <p14:creationId xmlns:p14="http://schemas.microsoft.com/office/powerpoint/2010/main" val="2740447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FBE22C-E350-4A89-83BC-12824F71A3A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28</a:t>
            </a:fld>
            <a:endParaRPr lang="en-IN"/>
          </a:p>
        </p:txBody>
      </p:sp>
      <p:sp>
        <p:nvSpPr>
          <p:cNvPr id="3" name="Google Shape;102;p15">
            <a:extLst>
              <a:ext uri="{FF2B5EF4-FFF2-40B4-BE49-F238E27FC236}">
                <a16:creationId xmlns:a16="http://schemas.microsoft.com/office/drawing/2014/main" id="{87632A49-A0B6-EF24-5E66-2D12F7F56996}"/>
              </a:ext>
            </a:extLst>
          </p:cNvPr>
          <p:cNvSpPr txBox="1">
            <a:spLocks/>
          </p:cNvSpPr>
          <p:nvPr/>
        </p:nvSpPr>
        <p:spPr>
          <a:xfrm>
            <a:off x="482237" y="843797"/>
            <a:ext cx="3564294" cy="1325563"/>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45700" rIns="91425" bIns="45700" anchor="ctr" anchorCtr="0">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90000"/>
              </a:lnSpc>
              <a:spcBef>
                <a:spcPts val="0"/>
              </a:spcBef>
              <a:buClr>
                <a:srgbClr val="002060"/>
              </a:buClr>
              <a:buSzPts val="3600"/>
              <a:buFont typeface="Calibri"/>
              <a:buNone/>
            </a:pPr>
            <a:r>
              <a:rPr lang="en-US" sz="2800"/>
              <a:t>Convert list into series of elements </a:t>
            </a:r>
          </a:p>
        </p:txBody>
      </p:sp>
      <p:sp>
        <p:nvSpPr>
          <p:cNvPr id="4" name="Google Shape;103;p15">
            <a:extLst>
              <a:ext uri="{FF2B5EF4-FFF2-40B4-BE49-F238E27FC236}">
                <a16:creationId xmlns:a16="http://schemas.microsoft.com/office/drawing/2014/main" id="{FC147470-CC03-4E0B-1013-DA1FD5A08F66}"/>
              </a:ext>
            </a:extLst>
          </p:cNvPr>
          <p:cNvSpPr txBox="1">
            <a:spLocks/>
          </p:cNvSpPr>
          <p:nvPr/>
        </p:nvSpPr>
        <p:spPr>
          <a:xfrm>
            <a:off x="465069" y="2005560"/>
            <a:ext cx="7491238" cy="2069399"/>
          </a:xfrm>
          <a:prstGeom prst="rect">
            <a:avLst/>
          </a:prstGeom>
          <a:solidFill>
            <a:schemeClr val="accent4">
              <a:lumMod val="40000"/>
              <a:lumOff val="60000"/>
            </a:schemeClr>
          </a:solidFill>
          <a:ln>
            <a:noFill/>
          </a:ln>
        </p:spPr>
        <p:txBody>
          <a:bodyPr spcFirstLastPara="1" wrap="square" lIns="91425" tIns="45700" rIns="91425" bIns="45700" anchor="t" anchorCtr="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spcBef>
                <a:spcPts val="0"/>
              </a:spcBef>
              <a:spcAft>
                <a:spcPts val="0"/>
              </a:spcAft>
              <a:buClr>
                <a:schemeClr val="dk1"/>
              </a:buClr>
              <a:buSzPts val="2400"/>
              <a:buFont typeface="Calibri" panose="020F0502020204030204" pitchFamily="34" charset="0"/>
              <a:buNone/>
            </a:pPr>
            <a:endParaRPr lang="en-US" sz="1800"/>
          </a:p>
          <a:p>
            <a:pPr marL="0" indent="0">
              <a:lnSpc>
                <a:spcPct val="100000"/>
              </a:lnSpc>
              <a:spcBef>
                <a:spcPts val="0"/>
              </a:spcBef>
              <a:spcAft>
                <a:spcPts val="0"/>
              </a:spcAft>
              <a:buClr>
                <a:schemeClr val="dk1"/>
              </a:buClr>
              <a:buSzPts val="2400"/>
              <a:buFont typeface="Calibri" panose="020F0502020204030204" pitchFamily="34" charset="0"/>
              <a:buNone/>
            </a:pPr>
            <a:r>
              <a:rPr lang="en-US" sz="1800"/>
              <a:t># convert element lists into series of elements, which have index from 0—5 </a:t>
            </a:r>
          </a:p>
          <a:p>
            <a:pPr marL="0" indent="0">
              <a:lnSpc>
                <a:spcPct val="100000"/>
              </a:lnSpc>
              <a:spcBef>
                <a:spcPts val="0"/>
              </a:spcBef>
              <a:spcAft>
                <a:spcPts val="0"/>
              </a:spcAft>
              <a:buClr>
                <a:schemeClr val="dk1"/>
              </a:buClr>
              <a:buSzPts val="2400"/>
              <a:buFont typeface="Calibri" panose="020F0502020204030204" pitchFamily="34" charset="0"/>
              <a:buNone/>
            </a:pPr>
            <a:r>
              <a:rPr lang="en-US" sz="1800"/>
              <a:t>import pandas as pd</a:t>
            </a:r>
          </a:p>
          <a:p>
            <a:pPr marL="0" indent="0">
              <a:lnSpc>
                <a:spcPct val="100000"/>
              </a:lnSpc>
              <a:spcBef>
                <a:spcPts val="0"/>
              </a:spcBef>
              <a:spcAft>
                <a:spcPts val="0"/>
              </a:spcAft>
              <a:buClr>
                <a:schemeClr val="dk1"/>
              </a:buClr>
              <a:buSzPts val="2400"/>
              <a:buFont typeface="Calibri" panose="020F0502020204030204" pitchFamily="34" charset="0"/>
              <a:buNone/>
            </a:pPr>
            <a:r>
              <a:rPr lang="en-US" sz="1800" err="1"/>
              <a:t>my_data</a:t>
            </a:r>
            <a:r>
              <a:rPr lang="en-US" sz="1800"/>
              <a:t>=[10,20,30,40,50]</a:t>
            </a:r>
          </a:p>
          <a:p>
            <a:pPr marL="0" indent="0">
              <a:lnSpc>
                <a:spcPct val="100000"/>
              </a:lnSpc>
              <a:spcBef>
                <a:spcPts val="0"/>
              </a:spcBef>
              <a:spcAft>
                <a:spcPts val="0"/>
              </a:spcAft>
              <a:buClr>
                <a:schemeClr val="dk1"/>
              </a:buClr>
              <a:buSzPts val="2400"/>
              <a:buFont typeface="Calibri" panose="020F0502020204030204" pitchFamily="34" charset="0"/>
              <a:buNone/>
            </a:pPr>
            <a:r>
              <a:rPr lang="en-US" sz="1800" err="1"/>
              <a:t>pd.Series</a:t>
            </a:r>
            <a:r>
              <a:rPr lang="en-US" sz="1800"/>
              <a:t>(data=</a:t>
            </a:r>
            <a:r>
              <a:rPr lang="en-US" sz="1800" err="1"/>
              <a:t>my_data</a:t>
            </a:r>
            <a:r>
              <a:rPr lang="en-US" sz="1800"/>
              <a:t>)	</a:t>
            </a:r>
          </a:p>
        </p:txBody>
      </p:sp>
      <p:sp>
        <p:nvSpPr>
          <p:cNvPr id="8" name="Google Shape;102;p15">
            <a:extLst>
              <a:ext uri="{FF2B5EF4-FFF2-40B4-BE49-F238E27FC236}">
                <a16:creationId xmlns:a16="http://schemas.microsoft.com/office/drawing/2014/main" id="{31745076-15ED-84F0-32CF-6A65DDE8041C}"/>
              </a:ext>
            </a:extLst>
          </p:cNvPr>
          <p:cNvSpPr txBox="1">
            <a:spLocks/>
          </p:cNvSpPr>
          <p:nvPr/>
        </p:nvSpPr>
        <p:spPr>
          <a:xfrm>
            <a:off x="7628880" y="3190724"/>
            <a:ext cx="4032022" cy="1325563"/>
          </a:xfrm>
          <a:prstGeom prst="rect">
            <a:avLst/>
          </a:prstGeom>
          <a:ln/>
        </p:spPr>
        <p:style>
          <a:lnRef idx="2">
            <a:schemeClr val="accent1"/>
          </a:lnRef>
          <a:fillRef idx="1">
            <a:schemeClr val="lt1"/>
          </a:fillRef>
          <a:effectRef idx="0">
            <a:schemeClr val="accent1"/>
          </a:effectRef>
          <a:fontRef idx="minor">
            <a:schemeClr val="dk1"/>
          </a:fontRef>
        </p:style>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2060"/>
              </a:buClr>
              <a:buSzPts val="3600"/>
              <a:buFont typeface="Calibri"/>
              <a:buNone/>
            </a:pPr>
            <a:r>
              <a:rPr lang="en-IN" sz="2800"/>
              <a:t>Convert dictionary  into series of elements </a:t>
            </a:r>
          </a:p>
        </p:txBody>
      </p:sp>
      <p:sp>
        <p:nvSpPr>
          <p:cNvPr id="7" name="Google Shape;110;p16">
            <a:extLst>
              <a:ext uri="{FF2B5EF4-FFF2-40B4-BE49-F238E27FC236}">
                <a16:creationId xmlns:a16="http://schemas.microsoft.com/office/drawing/2014/main" id="{30F74AE1-84F5-0B97-C776-0EF334B7F57A}"/>
              </a:ext>
            </a:extLst>
          </p:cNvPr>
          <p:cNvSpPr txBox="1">
            <a:spLocks/>
          </p:cNvSpPr>
          <p:nvPr/>
        </p:nvSpPr>
        <p:spPr>
          <a:xfrm>
            <a:off x="4532626" y="4394132"/>
            <a:ext cx="7128276" cy="1882242"/>
          </a:xfrm>
          <a:prstGeom prst="rect">
            <a:avLst/>
          </a:prstGeom>
          <a:solidFill>
            <a:schemeClr val="accent1">
              <a:lumMod val="40000"/>
              <a:lumOff val="60000"/>
            </a:schemeClr>
          </a:solidFill>
          <a:ln>
            <a:solidFill>
              <a:schemeClr val="accent1"/>
            </a:solid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dk1"/>
              </a:buClr>
              <a:buSzPts val="2400"/>
              <a:buFont typeface="Arial" panose="020B0604020202020204" pitchFamily="34" charset="0"/>
              <a:buNone/>
            </a:pPr>
            <a:r>
              <a:rPr lang="en-IN" sz="1800"/>
              <a:t>import </a:t>
            </a:r>
            <a:r>
              <a:rPr lang="en-IN" sz="1800" err="1"/>
              <a:t>numpy</a:t>
            </a:r>
            <a:r>
              <a:rPr lang="en-IN" sz="1800"/>
              <a:t> as np</a:t>
            </a:r>
          </a:p>
          <a:p>
            <a:pPr marL="0" indent="0">
              <a:lnSpc>
                <a:spcPct val="100000"/>
              </a:lnSpc>
              <a:spcBef>
                <a:spcPts val="0"/>
              </a:spcBef>
              <a:buClr>
                <a:schemeClr val="dk1"/>
              </a:buClr>
              <a:buSzPts val="2400"/>
              <a:buFont typeface="Arial" panose="020B0604020202020204" pitchFamily="34" charset="0"/>
              <a:buNone/>
            </a:pPr>
            <a:r>
              <a:rPr lang="en-IN" sz="1800"/>
              <a:t>import pandas as pd</a:t>
            </a:r>
          </a:p>
          <a:p>
            <a:pPr marL="0" indent="0">
              <a:lnSpc>
                <a:spcPct val="100000"/>
              </a:lnSpc>
              <a:spcBef>
                <a:spcPts val="0"/>
              </a:spcBef>
              <a:buClr>
                <a:schemeClr val="dk1"/>
              </a:buClr>
              <a:buSzPts val="2400"/>
              <a:buFont typeface="Arial" panose="020B0604020202020204" pitchFamily="34" charset="0"/>
              <a:buNone/>
            </a:pPr>
            <a:r>
              <a:rPr lang="en-IN" sz="1800"/>
              <a:t>d={'a':10,'b':20,'c':30,'d':40}      </a:t>
            </a:r>
          </a:p>
          <a:p>
            <a:pPr marL="0" indent="0">
              <a:lnSpc>
                <a:spcPct val="100000"/>
              </a:lnSpc>
              <a:spcBef>
                <a:spcPts val="0"/>
              </a:spcBef>
              <a:buClr>
                <a:schemeClr val="dk1"/>
              </a:buClr>
              <a:buSzPts val="2400"/>
              <a:buFont typeface="Arial" panose="020B0604020202020204" pitchFamily="34" charset="0"/>
              <a:buNone/>
            </a:pPr>
            <a:r>
              <a:rPr lang="en-IN" sz="1800"/>
              <a:t>#dictionary keys act as index and values with every key act as series values</a:t>
            </a:r>
          </a:p>
          <a:p>
            <a:pPr marL="0" indent="0">
              <a:lnSpc>
                <a:spcPct val="100000"/>
              </a:lnSpc>
              <a:spcBef>
                <a:spcPts val="0"/>
              </a:spcBef>
              <a:buClr>
                <a:schemeClr val="dk1"/>
              </a:buClr>
              <a:buSzPts val="2400"/>
              <a:buFont typeface="Arial" panose="020B0604020202020204" pitchFamily="34" charset="0"/>
              <a:buNone/>
            </a:pPr>
            <a:r>
              <a:rPr lang="en-IN" sz="1800" err="1"/>
              <a:t>pd.Series</a:t>
            </a:r>
            <a:r>
              <a:rPr lang="en-IN" sz="1800"/>
              <a:t>(d)</a:t>
            </a:r>
          </a:p>
        </p:txBody>
      </p:sp>
    </p:spTree>
    <p:extLst>
      <p:ext uri="{BB962C8B-B14F-4D97-AF65-F5344CB8AC3E}">
        <p14:creationId xmlns:p14="http://schemas.microsoft.com/office/powerpoint/2010/main" val="1685792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a:t>Data Manipulation: Drop missing elements</a:t>
            </a:r>
            <a:endParaRPr/>
          </a:p>
        </p:txBody>
      </p:sp>
      <p:sp>
        <p:nvSpPr>
          <p:cNvPr id="152" name="Google Shape;152;p22"/>
          <p:cNvSpPr txBox="1">
            <a:spLocks noGrp="1"/>
          </p:cNvSpPr>
          <p:nvPr>
            <p:ph idx="1"/>
          </p:nvPr>
        </p:nvSpPr>
        <p:spPr>
          <a:xfrm>
            <a:off x="838200" y="1825625"/>
            <a:ext cx="9369490" cy="3082277"/>
          </a:xfrm>
          <a:prstGeom prst="rect">
            <a:avLst/>
          </a:prstGeom>
          <a:solidFill>
            <a:schemeClr val="accent1">
              <a:lumMod val="20000"/>
              <a:lumOff val="80000"/>
            </a:schemeClr>
          </a:solid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400"/>
              <a:buNone/>
            </a:pPr>
            <a:r>
              <a:rPr lang="en-IN"/>
              <a:t>import pandas as pd</a:t>
            </a:r>
          </a:p>
          <a:p>
            <a:pPr marL="0" lvl="0" indent="0" algn="l" rtl="0">
              <a:lnSpc>
                <a:spcPct val="150000"/>
              </a:lnSpc>
              <a:spcBef>
                <a:spcPts val="0"/>
              </a:spcBef>
              <a:spcAft>
                <a:spcPts val="0"/>
              </a:spcAft>
              <a:buClr>
                <a:schemeClr val="dk1"/>
              </a:buClr>
              <a:buSzPts val="2400"/>
              <a:buNone/>
            </a:pPr>
            <a:r>
              <a:rPr lang="en-US"/>
              <a:t>import </a:t>
            </a:r>
            <a:r>
              <a:rPr lang="en-US" err="1"/>
              <a:t>numpy</a:t>
            </a:r>
            <a:r>
              <a:rPr lang="en-US"/>
              <a:t> as np</a:t>
            </a:r>
            <a:endParaRPr/>
          </a:p>
          <a:p>
            <a:pPr marL="0" indent="0">
              <a:lnSpc>
                <a:spcPct val="150000"/>
              </a:lnSpc>
              <a:spcBef>
                <a:spcPts val="0"/>
              </a:spcBef>
              <a:spcAft>
                <a:spcPts val="0"/>
              </a:spcAft>
              <a:buClr>
                <a:schemeClr val="dk1"/>
              </a:buClr>
              <a:buSzPts val="2400"/>
              <a:buNone/>
            </a:pPr>
            <a:r>
              <a:rPr lang="en-IN"/>
              <a:t>d={'A':[1,2,np.NaN], 'B':[1,np.NaN,np.NaN],'C':[1,2,3]}     </a:t>
            </a:r>
          </a:p>
          <a:p>
            <a:pPr marL="0" lvl="0" indent="0" algn="l" rtl="0">
              <a:lnSpc>
                <a:spcPct val="150000"/>
              </a:lnSpc>
              <a:spcBef>
                <a:spcPts val="0"/>
              </a:spcBef>
              <a:spcAft>
                <a:spcPts val="0"/>
              </a:spcAft>
              <a:buClr>
                <a:schemeClr val="dk1"/>
              </a:buClr>
              <a:buSzPts val="2400"/>
              <a:buNone/>
            </a:pPr>
            <a:r>
              <a:rPr lang="en-IN">
                <a:solidFill>
                  <a:srgbClr val="FF0000"/>
                </a:solidFill>
              </a:rPr>
              <a:t>#</a:t>
            </a:r>
            <a:r>
              <a:rPr lang="en-IN"/>
              <a:t> </a:t>
            </a:r>
            <a:r>
              <a:rPr lang="en-IN" err="1">
                <a:solidFill>
                  <a:srgbClr val="FF0000"/>
                </a:solidFill>
              </a:rPr>
              <a:t>np.NaN</a:t>
            </a:r>
            <a:r>
              <a:rPr lang="en-IN">
                <a:solidFill>
                  <a:srgbClr val="FF0000"/>
                </a:solidFill>
              </a:rPr>
              <a:t> is the missing element in </a:t>
            </a:r>
            <a:r>
              <a:rPr lang="en-IN" err="1">
                <a:solidFill>
                  <a:srgbClr val="FF0000"/>
                </a:solidFill>
              </a:rPr>
              <a:t>DataFrame</a:t>
            </a:r>
            <a:endParaRPr>
              <a:solidFill>
                <a:srgbClr val="FF0000"/>
              </a:solidFill>
            </a:endParaRPr>
          </a:p>
          <a:p>
            <a:pPr marL="0" indent="0">
              <a:lnSpc>
                <a:spcPct val="150000"/>
              </a:lnSpc>
              <a:spcBef>
                <a:spcPts val="0"/>
              </a:spcBef>
              <a:spcAft>
                <a:spcPts val="0"/>
              </a:spcAft>
              <a:buClr>
                <a:schemeClr val="dk1"/>
              </a:buClr>
              <a:buSzPts val="2400"/>
              <a:buNone/>
            </a:pPr>
            <a:r>
              <a:rPr lang="en-IN" err="1"/>
              <a:t>df</a:t>
            </a:r>
            <a:r>
              <a:rPr lang="en-IN"/>
              <a:t>=</a:t>
            </a:r>
            <a:r>
              <a:rPr lang="en-IN" err="1"/>
              <a:t>pd.DataFrame</a:t>
            </a:r>
            <a:r>
              <a:rPr lang="en-IN"/>
              <a:t>(d)   </a:t>
            </a:r>
            <a:r>
              <a:rPr lang="en-IN">
                <a:solidFill>
                  <a:srgbClr val="FF0000"/>
                </a:solidFill>
              </a:rPr>
              <a:t>dictionary will get converted in to </a:t>
            </a:r>
            <a:r>
              <a:rPr lang="en-IN" err="1">
                <a:solidFill>
                  <a:srgbClr val="FF0000"/>
                </a:solidFill>
              </a:rPr>
              <a:t>dataframe</a:t>
            </a:r>
            <a:r>
              <a:rPr lang="en-IN">
                <a:solidFill>
                  <a:srgbClr val="FF0000"/>
                </a:solidFill>
              </a:rPr>
              <a:t> </a:t>
            </a:r>
          </a:p>
          <a:p>
            <a:pPr marL="0" indent="0">
              <a:lnSpc>
                <a:spcPct val="150000"/>
              </a:lnSpc>
              <a:spcBef>
                <a:spcPts val="0"/>
              </a:spcBef>
              <a:spcAft>
                <a:spcPts val="0"/>
              </a:spcAft>
              <a:buClr>
                <a:schemeClr val="dk1"/>
              </a:buClr>
              <a:buSzPts val="2400"/>
              <a:buNone/>
            </a:pPr>
            <a:r>
              <a:rPr lang="en-IN" err="1"/>
              <a:t>df.dropna</a:t>
            </a:r>
            <a:r>
              <a:rPr lang="en-IN"/>
              <a:t>()   </a:t>
            </a:r>
            <a:r>
              <a:rPr lang="en-IN">
                <a:solidFill>
                  <a:srgbClr val="FF0000"/>
                </a:solidFill>
              </a:rPr>
              <a:t>#pandas would drop any row with missing value</a:t>
            </a:r>
            <a:endParaRPr lang="en-US">
              <a:solidFill>
                <a:srgbClr val="FF0000"/>
              </a:solidFill>
            </a:endParaRPr>
          </a:p>
          <a:p>
            <a:pPr marL="0" indent="0">
              <a:lnSpc>
                <a:spcPct val="150000"/>
              </a:lnSpc>
              <a:spcBef>
                <a:spcPts val="0"/>
              </a:spcBef>
              <a:spcAft>
                <a:spcPts val="0"/>
              </a:spcAft>
              <a:buClr>
                <a:schemeClr val="dk1"/>
              </a:buClr>
              <a:buSzPts val="2400"/>
              <a:buNone/>
            </a:pPr>
            <a:r>
              <a:rPr lang="en-IN" err="1"/>
              <a:t>df.dropna</a:t>
            </a:r>
            <a:r>
              <a:rPr lang="en-IN"/>
              <a:t>(axis=1)   </a:t>
            </a:r>
            <a:r>
              <a:rPr lang="en-IN">
                <a:solidFill>
                  <a:srgbClr val="FF0000"/>
                </a:solidFill>
              </a:rPr>
              <a:t>#drop column with NULL value</a:t>
            </a:r>
            <a:endParaRPr lang="en-US">
              <a:solidFill>
                <a:srgbClr val="FF0000"/>
              </a:solidFill>
            </a:endParaRPr>
          </a:p>
          <a:p>
            <a:pPr marL="0" lvl="0" indent="0" algn="l" rtl="0">
              <a:lnSpc>
                <a:spcPct val="150000"/>
              </a:lnSpc>
              <a:spcBef>
                <a:spcPts val="1000"/>
              </a:spcBef>
              <a:spcAft>
                <a:spcPts val="0"/>
              </a:spcAft>
              <a:buClr>
                <a:schemeClr val="dk1"/>
              </a:buClr>
              <a:buSzPts val="2400"/>
              <a:buNone/>
            </a:pPr>
            <a:r>
              <a:rPr lang="en-IN"/>
              <a:t>	</a:t>
            </a:r>
            <a:endParaRPr/>
          </a:p>
          <a:p>
            <a:pPr marL="0" lvl="0" indent="0" algn="l" rtl="0">
              <a:lnSpc>
                <a:spcPct val="90000"/>
              </a:lnSpc>
              <a:spcBef>
                <a:spcPts val="1000"/>
              </a:spcBef>
              <a:spcAft>
                <a:spcPts val="0"/>
              </a:spcAft>
              <a:buClr>
                <a:schemeClr val="dk1"/>
              </a:buClr>
              <a:buSzPts val="2400"/>
              <a:buNone/>
            </a:pPr>
            <a:endParaRPr/>
          </a:p>
        </p:txBody>
      </p:sp>
      <p:sp>
        <p:nvSpPr>
          <p:cNvPr id="153" name="Google Shape;153;p22"/>
          <p:cNvSpPr txBox="1">
            <a:spLocks noGrp="1"/>
          </p:cNvSpPr>
          <p:nvPr>
            <p:ph type="sldNum" sz="quarter" idx="12"/>
          </p:nvPr>
        </p:nvSpPr>
        <p:spPr>
          <a:xfrm>
            <a:off x="9900458" y="6459785"/>
            <a:ext cx="131202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1028" name="Picture 4">
            <a:extLst>
              <a:ext uri="{FF2B5EF4-FFF2-40B4-BE49-F238E27FC236}">
                <a16:creationId xmlns:a16="http://schemas.microsoft.com/office/drawing/2014/main" id="{2409473D-98AA-27DA-521D-54D44852DD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368"/>
          <a:stretch/>
        </p:blipFill>
        <p:spPr bwMode="auto">
          <a:xfrm>
            <a:off x="771440" y="1635081"/>
            <a:ext cx="11053415" cy="4017574"/>
          </a:xfrm>
          <a:prstGeom prst="rect">
            <a:avLst/>
          </a:prstGeom>
          <a:noFill/>
          <a:extLst>
            <a:ext uri="{909E8E84-426E-40DD-AFC4-6F175D3DCCD1}">
              <a14:hiddenFill xmlns:a14="http://schemas.microsoft.com/office/drawing/2010/main">
                <a:solidFill>
                  <a:srgbClr val="FFFFFF"/>
                </a:solidFill>
              </a14:hiddenFill>
            </a:ext>
          </a:extLst>
        </p:spPr>
      </p:pic>
      <p:sp>
        <p:nvSpPr>
          <p:cNvPr id="90" name="Google Shape;90;p13"/>
          <p:cNvSpPr txBox="1">
            <a:spLocks noGrp="1"/>
          </p:cNvSpPr>
          <p:nvPr>
            <p:ph type="sldNum" sz="quarter" idx="12"/>
          </p:nvPr>
        </p:nvSpPr>
        <p:spPr>
          <a:prstGeom prst="rect">
            <a:avLst/>
          </a:prstGeom>
        </p:spPr>
        <p:txBody>
          <a:bodyPr spcFirstLastPara="1" lIns="91425" tIns="45700" rIns="91425" bIns="45700" anchorCtr="0">
            <a:normAutofit/>
          </a:bodyPr>
          <a:lstStyle/>
          <a:p>
            <a:pPr marL="0" lvl="0" indent="0" rtl="0">
              <a:spcBef>
                <a:spcPts val="0"/>
              </a:spcBef>
              <a:spcAft>
                <a:spcPts val="600"/>
              </a:spcAft>
              <a:buNone/>
            </a:pPr>
            <a:fld id="{00000000-1234-1234-1234-123412341234}" type="slidenum">
              <a:rPr lang="en-IN"/>
              <a:pPr marL="0" lvl="0" indent="0" rtl="0">
                <a:spcBef>
                  <a:spcPts val="0"/>
                </a:spcBef>
                <a:spcAft>
                  <a:spcPts val="600"/>
                </a:spcAft>
                <a:buNone/>
              </a:pPr>
              <a:t>3</a:t>
            </a:fld>
            <a:endParaRPr lang="en-IN"/>
          </a:p>
        </p:txBody>
      </p:sp>
      <p:sp>
        <p:nvSpPr>
          <p:cNvPr id="3" name="Title 2">
            <a:extLst>
              <a:ext uri="{FF2B5EF4-FFF2-40B4-BE49-F238E27FC236}">
                <a16:creationId xmlns:a16="http://schemas.microsoft.com/office/drawing/2014/main" id="{0945A20F-D7ED-4657-893E-14CB6B0E4F58}"/>
              </a:ext>
            </a:extLst>
          </p:cNvPr>
          <p:cNvSpPr>
            <a:spLocks noGrp="1"/>
          </p:cNvSpPr>
          <p:nvPr>
            <p:ph type="ctrTitle" idx="4294967295"/>
          </p:nvPr>
        </p:nvSpPr>
        <p:spPr>
          <a:xfrm>
            <a:off x="9110663" y="1419225"/>
            <a:ext cx="3081337" cy="2085975"/>
          </a:xfrm>
        </p:spPr>
        <p:txBody>
          <a:bodyPr>
            <a:normAutofit/>
          </a:bodyPr>
          <a:lstStyle/>
          <a:p>
            <a:r>
              <a:rPr lang="en-US" b="1">
                <a:solidFill>
                  <a:srgbClr val="FFFFFF"/>
                </a:solidFill>
                <a:latin typeface="Times New Roman" panose="02020603050405020304" pitchFamily="18" charset="0"/>
                <a:cs typeface="Times New Roman" panose="02020603050405020304" pitchFamily="18" charset="0"/>
              </a:rPr>
              <a:t>Data Analytics</a:t>
            </a:r>
          </a:p>
        </p:txBody>
      </p:sp>
    </p:spTree>
    <p:extLst>
      <p:ext uri="{BB962C8B-B14F-4D97-AF65-F5344CB8AC3E}">
        <p14:creationId xmlns:p14="http://schemas.microsoft.com/office/powerpoint/2010/main" val="2185943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a:t>Data Manipulation: Filling suitable value </a:t>
            </a:r>
            <a:endParaRPr/>
          </a:p>
        </p:txBody>
      </p:sp>
      <p:sp>
        <p:nvSpPr>
          <p:cNvPr id="159" name="Google Shape;159;p23"/>
          <p:cNvSpPr txBox="1">
            <a:spLocks noGrp="1"/>
          </p:cNvSpPr>
          <p:nvPr>
            <p:ph idx="1"/>
          </p:nvPr>
        </p:nvSpPr>
        <p:spPr>
          <a:xfrm>
            <a:off x="838200" y="1825625"/>
            <a:ext cx="8119188" cy="2689225"/>
          </a:xfrm>
          <a:prstGeom prst="rect">
            <a:avLst/>
          </a:prstGeom>
          <a:solidFill>
            <a:schemeClr val="accent4">
              <a:lumMod val="20000"/>
              <a:lumOff val="80000"/>
            </a:schemeClr>
          </a:solid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2400"/>
              <a:buNone/>
            </a:pPr>
            <a:r>
              <a:rPr lang="en-IN" err="1"/>
              <a:t>df.fillna</a:t>
            </a:r>
            <a:r>
              <a:rPr lang="en-IN"/>
              <a:t>(value='FILL VALUE')    </a:t>
            </a:r>
            <a:r>
              <a:rPr lang="en-IN" sz="1600">
                <a:solidFill>
                  <a:srgbClr val="FF0000"/>
                </a:solidFill>
              </a:rPr>
              <a:t>#NaN is replaced by value=FILL VALUE </a:t>
            </a:r>
            <a:endParaRPr sz="1600">
              <a:solidFill>
                <a:srgbClr val="FF0000"/>
              </a:solidFill>
            </a:endParaRPr>
          </a:p>
          <a:p>
            <a:pPr marL="0" lvl="0" indent="0" algn="l" rtl="0">
              <a:lnSpc>
                <a:spcPct val="150000"/>
              </a:lnSpc>
              <a:spcBef>
                <a:spcPts val="1000"/>
              </a:spcBef>
              <a:spcAft>
                <a:spcPts val="0"/>
              </a:spcAft>
              <a:buClr>
                <a:schemeClr val="dk1"/>
              </a:buClr>
              <a:buSzPts val="2400"/>
              <a:buNone/>
            </a:pPr>
            <a:r>
              <a:rPr lang="en-IN" err="1"/>
              <a:t>df</a:t>
            </a:r>
            <a:r>
              <a:rPr lang="en-IN"/>
              <a:t>['A'].</a:t>
            </a:r>
            <a:r>
              <a:rPr lang="en-IN" err="1"/>
              <a:t>fillna</a:t>
            </a:r>
            <a:r>
              <a:rPr lang="en-IN"/>
              <a:t>(value=</a:t>
            </a:r>
            <a:r>
              <a:rPr lang="en-IN" err="1"/>
              <a:t>df</a:t>
            </a:r>
            <a:r>
              <a:rPr lang="en-IN"/>
              <a:t>['A'].mean())     </a:t>
            </a:r>
            <a:endParaRPr/>
          </a:p>
          <a:p>
            <a:pPr marL="0" lvl="0" indent="0" algn="l" rtl="0">
              <a:lnSpc>
                <a:spcPct val="150000"/>
              </a:lnSpc>
              <a:spcBef>
                <a:spcPts val="1000"/>
              </a:spcBef>
              <a:spcAft>
                <a:spcPts val="0"/>
              </a:spcAft>
              <a:buClr>
                <a:schemeClr val="dk1"/>
              </a:buClr>
              <a:buSzPts val="2400"/>
              <a:buNone/>
            </a:pPr>
            <a:r>
              <a:rPr lang="en-IN" sz="1600">
                <a:solidFill>
                  <a:srgbClr val="FF0000"/>
                </a:solidFill>
              </a:rPr>
              <a:t>#Select column "A" and fill the missing value with mean value of the column A</a:t>
            </a:r>
            <a:endParaRPr sz="1600">
              <a:solidFill>
                <a:srgbClr val="FF0000"/>
              </a:solidFill>
            </a:endParaRPr>
          </a:p>
          <a:p>
            <a:pPr marL="0" lvl="0" indent="0" algn="l" rtl="0">
              <a:lnSpc>
                <a:spcPct val="150000"/>
              </a:lnSpc>
              <a:spcBef>
                <a:spcPts val="1000"/>
              </a:spcBef>
              <a:spcAft>
                <a:spcPts val="0"/>
              </a:spcAft>
              <a:buClr>
                <a:schemeClr val="dk1"/>
              </a:buClr>
              <a:buSzPts val="2400"/>
              <a:buNone/>
            </a:pPr>
            <a:r>
              <a:rPr lang="en-IN" err="1"/>
              <a:t>df</a:t>
            </a:r>
            <a:r>
              <a:rPr lang="en-IN"/>
              <a:t>['A’].</a:t>
            </a:r>
            <a:r>
              <a:rPr lang="en-IN" err="1"/>
              <a:t>fillna</a:t>
            </a:r>
            <a:r>
              <a:rPr lang="en-IN"/>
              <a:t>(value=</a:t>
            </a:r>
            <a:r>
              <a:rPr lang="en-IN" err="1"/>
              <a:t>df</a:t>
            </a:r>
            <a:r>
              <a:rPr lang="en-IN"/>
              <a:t>['A’].std())</a:t>
            </a:r>
            <a:endParaRPr/>
          </a:p>
          <a:p>
            <a:pPr marL="0" lvl="0" indent="0" algn="l" rtl="0">
              <a:lnSpc>
                <a:spcPct val="150000"/>
              </a:lnSpc>
              <a:spcBef>
                <a:spcPts val="1000"/>
              </a:spcBef>
              <a:spcAft>
                <a:spcPts val="0"/>
              </a:spcAft>
              <a:buClr>
                <a:schemeClr val="dk1"/>
              </a:buClr>
              <a:buSzPts val="2400"/>
              <a:buNone/>
            </a:pPr>
            <a:r>
              <a:rPr lang="en-IN" sz="1600">
                <a:solidFill>
                  <a:srgbClr val="FF0000"/>
                </a:solidFill>
              </a:rPr>
              <a:t>#Select column "A" and fill the missing value with standard deviation value of the column A</a:t>
            </a:r>
            <a:endParaRPr sz="1600">
              <a:solidFill>
                <a:srgbClr val="FF0000"/>
              </a:solidFill>
            </a:endParaRPr>
          </a:p>
          <a:p>
            <a:pPr marL="0" lvl="0" indent="0" algn="l" rtl="0">
              <a:lnSpc>
                <a:spcPct val="90000"/>
              </a:lnSpc>
              <a:spcBef>
                <a:spcPts val="1000"/>
              </a:spcBef>
              <a:spcAft>
                <a:spcPts val="0"/>
              </a:spcAft>
              <a:buClr>
                <a:schemeClr val="dk1"/>
              </a:buClr>
              <a:buSzPts val="2400"/>
              <a:buNone/>
            </a:pPr>
            <a:endParaRPr sz="1600">
              <a:solidFill>
                <a:srgbClr val="FF0000"/>
              </a:solidFill>
            </a:endParaRPr>
          </a:p>
        </p:txBody>
      </p:sp>
      <p:sp>
        <p:nvSpPr>
          <p:cNvPr id="160" name="Google Shape;160;p23"/>
          <p:cNvSpPr txBox="1">
            <a:spLocks noGrp="1"/>
          </p:cNvSpPr>
          <p:nvPr>
            <p:ph type="sldNum" sz="quarter" idx="12"/>
          </p:nvPr>
        </p:nvSpPr>
        <p:spPr>
          <a:xfrm>
            <a:off x="9900458" y="6459785"/>
            <a:ext cx="131202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a:t>Replacing a value</a:t>
            </a:r>
            <a:endParaRPr/>
          </a:p>
        </p:txBody>
      </p:sp>
      <p:sp>
        <p:nvSpPr>
          <p:cNvPr id="166" name="Google Shape;166;p24"/>
          <p:cNvSpPr txBox="1">
            <a:spLocks noGrp="1"/>
          </p:cNvSpPr>
          <p:nvPr>
            <p:ph idx="1"/>
          </p:nvPr>
        </p:nvSpPr>
        <p:spPr>
          <a:xfrm>
            <a:off x="838200" y="1788303"/>
            <a:ext cx="7671318" cy="2055909"/>
          </a:xfrm>
          <a:prstGeom prst="rect">
            <a:avLst/>
          </a:prstGeom>
          <a:solidFill>
            <a:schemeClr val="accent2">
              <a:lumMod val="40000"/>
              <a:lumOff val="60000"/>
            </a:schemeClr>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400"/>
              <a:buNone/>
            </a:pPr>
            <a:r>
              <a:rPr lang="en-IN"/>
              <a:t>import </a:t>
            </a:r>
            <a:r>
              <a:rPr lang="en-US"/>
              <a:t>pandas as pd</a:t>
            </a:r>
            <a:endParaRPr/>
          </a:p>
          <a:p>
            <a:pPr marL="0" lvl="0" indent="0" algn="l" rtl="0">
              <a:lnSpc>
                <a:spcPct val="90000"/>
              </a:lnSpc>
              <a:spcBef>
                <a:spcPts val="1000"/>
              </a:spcBef>
              <a:spcAft>
                <a:spcPts val="0"/>
              </a:spcAft>
              <a:buClr>
                <a:schemeClr val="dk1"/>
              </a:buClr>
              <a:buSzPts val="2400"/>
              <a:buNone/>
            </a:pPr>
            <a:r>
              <a:rPr lang="en-IN" err="1"/>
              <a:t>df</a:t>
            </a:r>
            <a:r>
              <a:rPr lang="en-IN"/>
              <a:t> = </a:t>
            </a:r>
            <a:r>
              <a:rPr lang="en-IN" err="1"/>
              <a:t>pd.DataFrame</a:t>
            </a:r>
            <a:r>
              <a:rPr lang="en-IN"/>
              <a:t>({'one':[10,20,30,40,50,2000], 'two':[1000,0,30,40,50,60]})</a:t>
            </a:r>
            <a:endParaRPr/>
          </a:p>
          <a:p>
            <a:pPr marL="0" lvl="0" indent="0" algn="l" rtl="0">
              <a:lnSpc>
                <a:spcPct val="90000"/>
              </a:lnSpc>
              <a:spcBef>
                <a:spcPts val="1000"/>
              </a:spcBef>
              <a:spcAft>
                <a:spcPts val="0"/>
              </a:spcAft>
              <a:buClr>
                <a:schemeClr val="dk1"/>
              </a:buClr>
              <a:buSzPts val="2400"/>
              <a:buNone/>
            </a:pPr>
            <a:r>
              <a:rPr lang="en-IN"/>
              <a:t>print </a:t>
            </a:r>
            <a:r>
              <a:rPr lang="en-IN" err="1"/>
              <a:t>df.replace</a:t>
            </a:r>
            <a:r>
              <a:rPr lang="en-IN"/>
              <a:t>({1000:10,2000:60})</a:t>
            </a:r>
            <a:endParaRPr/>
          </a:p>
        </p:txBody>
      </p:sp>
      <p:sp>
        <p:nvSpPr>
          <p:cNvPr id="167" name="Google Shape;167;p24"/>
          <p:cNvSpPr txBox="1">
            <a:spLocks noGrp="1"/>
          </p:cNvSpPr>
          <p:nvPr>
            <p:ph type="sldNum" sz="quarter" idx="12"/>
          </p:nvPr>
        </p:nvSpPr>
        <p:spPr>
          <a:xfrm>
            <a:off x="9900458" y="6459785"/>
            <a:ext cx="131202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err="1"/>
              <a:t>Groupby</a:t>
            </a:r>
            <a:r>
              <a:rPr lang="en-IN"/>
              <a:t>() function</a:t>
            </a:r>
            <a:endParaRPr/>
          </a:p>
        </p:txBody>
      </p:sp>
      <p:sp>
        <p:nvSpPr>
          <p:cNvPr id="173" name="Google Shape;173;p25"/>
          <p:cNvSpPr txBox="1">
            <a:spLocks noGrp="1"/>
          </p:cNvSpPr>
          <p:nvPr>
            <p:ph idx="1"/>
          </p:nvPr>
        </p:nvSpPr>
        <p:spPr>
          <a:prstGeom prst="rect">
            <a:avLst/>
          </a:prstGeom>
          <a:solidFill>
            <a:schemeClr val="accent4">
              <a:lumMod val="20000"/>
              <a:lumOff val="8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IN"/>
              <a:t>data = {'Company’: [ ‘</a:t>
            </a:r>
            <a:r>
              <a:rPr lang="en-IN" err="1"/>
              <a:t>CompA</a:t>
            </a:r>
            <a:r>
              <a:rPr lang="en-IN"/>
              <a:t>’, ‘</a:t>
            </a:r>
            <a:r>
              <a:rPr lang="en-IN" err="1"/>
              <a:t>CompA</a:t>
            </a:r>
            <a:r>
              <a:rPr lang="en-IN"/>
              <a:t>’, ‘</a:t>
            </a:r>
            <a:r>
              <a:rPr lang="en-IN" err="1"/>
              <a:t>CompB</a:t>
            </a:r>
            <a:r>
              <a:rPr lang="en-IN"/>
              <a:t>’, ‘</a:t>
            </a:r>
            <a:r>
              <a:rPr lang="en-IN" err="1"/>
              <a:t>CompB</a:t>
            </a:r>
            <a:r>
              <a:rPr lang="en-IN"/>
              <a:t>’, ‘</a:t>
            </a:r>
            <a:r>
              <a:rPr lang="en-IN" err="1"/>
              <a:t>CompC</a:t>
            </a:r>
            <a:r>
              <a:rPr lang="en-IN"/>
              <a:t>’, ‘</a:t>
            </a:r>
            <a:r>
              <a:rPr lang="en-IN" err="1"/>
              <a:t>CompC</a:t>
            </a:r>
            <a:r>
              <a:rPr lang="en-IN"/>
              <a:t>’],</a:t>
            </a:r>
            <a:endParaRPr/>
          </a:p>
          <a:p>
            <a:pPr marL="0" lvl="0" indent="0" algn="l" rtl="0">
              <a:lnSpc>
                <a:spcPct val="90000"/>
              </a:lnSpc>
              <a:spcBef>
                <a:spcPts val="1000"/>
              </a:spcBef>
              <a:spcAft>
                <a:spcPts val="0"/>
              </a:spcAft>
              <a:buClr>
                <a:schemeClr val="dk1"/>
              </a:buClr>
              <a:buSzPts val="2400"/>
              <a:buNone/>
            </a:pPr>
            <a:r>
              <a:rPr lang="en-IN"/>
              <a:t>              'Person’: [‘Rajesh’, ‘Pradeep’, ‘Amit’, ‘Rakesh’, ‘Suresh’, ‘Raj’],</a:t>
            </a:r>
            <a:endParaRPr/>
          </a:p>
          <a:p>
            <a:pPr marL="0" lvl="0" indent="0" algn="l" rtl="0">
              <a:lnSpc>
                <a:spcPct val="90000"/>
              </a:lnSpc>
              <a:spcBef>
                <a:spcPts val="1000"/>
              </a:spcBef>
              <a:spcAft>
                <a:spcPts val="0"/>
              </a:spcAft>
              <a:buClr>
                <a:schemeClr val="dk1"/>
              </a:buClr>
              <a:buSzPts val="2400"/>
              <a:buNone/>
            </a:pPr>
            <a:r>
              <a:rPr lang="en-IN"/>
              <a:t>              'Sales’: [200, 120, 340, 124, 243, 350]}</a:t>
            </a:r>
            <a:endParaRPr/>
          </a:p>
          <a:p>
            <a:pPr marL="0" lvl="0" indent="0" algn="l" rtl="0">
              <a:lnSpc>
                <a:spcPct val="90000"/>
              </a:lnSpc>
              <a:spcBef>
                <a:spcPts val="1000"/>
              </a:spcBef>
              <a:spcAft>
                <a:spcPts val="0"/>
              </a:spcAft>
              <a:buClr>
                <a:schemeClr val="dk1"/>
              </a:buClr>
              <a:buSzPts val="2400"/>
              <a:buNone/>
            </a:pPr>
            <a:r>
              <a:rPr lang="en-IN" err="1"/>
              <a:t>df</a:t>
            </a:r>
            <a:r>
              <a:rPr lang="en-IN"/>
              <a:t>=</a:t>
            </a:r>
            <a:r>
              <a:rPr lang="en-IN" err="1"/>
              <a:t>pd.DataFrame</a:t>
            </a:r>
            <a:r>
              <a:rPr lang="en-IN"/>
              <a:t>(data)	</a:t>
            </a:r>
            <a:endParaRPr/>
          </a:p>
          <a:p>
            <a:pPr marL="0" lvl="0" indent="0" algn="l" rtl="0">
              <a:lnSpc>
                <a:spcPct val="90000"/>
              </a:lnSpc>
              <a:spcBef>
                <a:spcPts val="1000"/>
              </a:spcBef>
              <a:spcAft>
                <a:spcPts val="0"/>
              </a:spcAft>
              <a:buClr>
                <a:schemeClr val="dk1"/>
              </a:buClr>
              <a:buSzPts val="2400"/>
              <a:buNone/>
            </a:pPr>
            <a:r>
              <a:rPr lang="en-IN" err="1"/>
              <a:t>df</a:t>
            </a:r>
            <a:endParaRPr/>
          </a:p>
          <a:p>
            <a:pPr marL="0" lvl="0" indent="0" algn="l" rtl="0">
              <a:lnSpc>
                <a:spcPct val="90000"/>
              </a:lnSpc>
              <a:spcBef>
                <a:spcPts val="1000"/>
              </a:spcBef>
              <a:spcAft>
                <a:spcPts val="0"/>
              </a:spcAft>
              <a:buClr>
                <a:schemeClr val="dk1"/>
              </a:buClr>
              <a:buSzPts val="2400"/>
              <a:buNone/>
            </a:pPr>
            <a:r>
              <a:rPr lang="en-IN"/>
              <a:t>comp=</a:t>
            </a:r>
            <a:r>
              <a:rPr lang="en-IN" err="1"/>
              <a:t>df.groupby</a:t>
            </a:r>
            <a:r>
              <a:rPr lang="en-IN"/>
              <a:t>("Company").mean() </a:t>
            </a:r>
            <a:endParaRPr/>
          </a:p>
          <a:p>
            <a:pPr marL="0" lvl="0" indent="0" algn="l" rtl="0">
              <a:lnSpc>
                <a:spcPct val="90000"/>
              </a:lnSpc>
              <a:spcBef>
                <a:spcPts val="1000"/>
              </a:spcBef>
              <a:spcAft>
                <a:spcPts val="0"/>
              </a:spcAft>
              <a:buClr>
                <a:schemeClr val="dk1"/>
              </a:buClr>
              <a:buSzPts val="2400"/>
              <a:buNone/>
            </a:pPr>
            <a:r>
              <a:rPr lang="en-IN"/>
              <a:t>comp</a:t>
            </a:r>
            <a:endParaRPr/>
          </a:p>
          <a:p>
            <a:pPr marL="0" lvl="0" indent="0" algn="l" rtl="0">
              <a:lnSpc>
                <a:spcPct val="90000"/>
              </a:lnSpc>
              <a:spcBef>
                <a:spcPts val="1000"/>
              </a:spcBef>
              <a:spcAft>
                <a:spcPts val="0"/>
              </a:spcAft>
              <a:buClr>
                <a:schemeClr val="dk1"/>
              </a:buClr>
              <a:buSzPts val="2400"/>
              <a:buNone/>
            </a:pPr>
            <a:r>
              <a:rPr lang="en-IN"/>
              <a:t>comp1=</a:t>
            </a:r>
            <a:r>
              <a:rPr lang="en-IN" err="1"/>
              <a:t>df.groupby</a:t>
            </a:r>
            <a:r>
              <a:rPr lang="en-IN"/>
              <a:t>("Company") #grouping done using label name “Company”</a:t>
            </a:r>
            <a:endParaRPr/>
          </a:p>
          <a:p>
            <a:pPr marL="0" lvl="0" indent="0" algn="l" rtl="0">
              <a:lnSpc>
                <a:spcPct val="90000"/>
              </a:lnSpc>
              <a:spcBef>
                <a:spcPts val="1000"/>
              </a:spcBef>
              <a:spcAft>
                <a:spcPts val="0"/>
              </a:spcAft>
              <a:buClr>
                <a:schemeClr val="dk1"/>
              </a:buClr>
              <a:buSzPts val="2400"/>
              <a:buNone/>
            </a:pPr>
            <a:r>
              <a:rPr lang="en-IN"/>
              <a:t>comp1.std()    	#apply standard deviation on grouped data</a:t>
            </a:r>
            <a:endParaRPr/>
          </a:p>
          <a:p>
            <a:pPr marL="0" lvl="0" indent="0" algn="l" rtl="0">
              <a:lnSpc>
                <a:spcPct val="90000"/>
              </a:lnSpc>
              <a:spcBef>
                <a:spcPts val="1000"/>
              </a:spcBef>
              <a:spcAft>
                <a:spcPts val="0"/>
              </a:spcAft>
              <a:buClr>
                <a:schemeClr val="dk1"/>
              </a:buClr>
              <a:buSzPts val="2400"/>
              <a:buNone/>
            </a:pPr>
            <a:endParaRPr/>
          </a:p>
        </p:txBody>
      </p:sp>
      <p:sp>
        <p:nvSpPr>
          <p:cNvPr id="174" name="Google Shape;174;p25"/>
          <p:cNvSpPr txBox="1">
            <a:spLocks noGrp="1"/>
          </p:cNvSpPr>
          <p:nvPr>
            <p:ph type="sldNum" sz="quarter" idx="12"/>
          </p:nvPr>
        </p:nvSpPr>
        <p:spPr>
          <a:xfrm>
            <a:off x="9900458" y="6459785"/>
            <a:ext cx="131202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a:t>Finding maximum value in each label</a:t>
            </a:r>
            <a:endParaRPr/>
          </a:p>
        </p:txBody>
      </p:sp>
      <p:sp>
        <p:nvSpPr>
          <p:cNvPr id="187" name="Google Shape;187;p27"/>
          <p:cNvSpPr txBox="1">
            <a:spLocks noGrp="1"/>
          </p:cNvSpPr>
          <p:nvPr>
            <p:ph idx="1"/>
          </p:nvPr>
        </p:nvSpPr>
        <p:spPr>
          <a:xfrm>
            <a:off x="838200" y="1825625"/>
            <a:ext cx="10515600" cy="3735420"/>
          </a:xfrm>
          <a:prstGeom prst="rect">
            <a:avLst/>
          </a:prstGeom>
          <a:solidFill>
            <a:schemeClr val="tx2">
              <a:lumMod val="60000"/>
              <a:lumOff val="40000"/>
            </a:schemeClr>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lang="en-IN"/>
          </a:p>
          <a:p>
            <a:pPr marL="0" lvl="0" indent="0" algn="l" rtl="0">
              <a:lnSpc>
                <a:spcPct val="90000"/>
              </a:lnSpc>
              <a:spcBef>
                <a:spcPts val="0"/>
              </a:spcBef>
              <a:spcAft>
                <a:spcPts val="0"/>
              </a:spcAft>
              <a:buClr>
                <a:schemeClr val="dk1"/>
              </a:buClr>
              <a:buSzPts val="2400"/>
              <a:buNone/>
            </a:pPr>
            <a:r>
              <a:rPr lang="en-IN"/>
              <a:t>data = {'Company’: [ ‘</a:t>
            </a:r>
            <a:r>
              <a:rPr lang="en-IN" err="1"/>
              <a:t>CompA</a:t>
            </a:r>
            <a:r>
              <a:rPr lang="en-IN"/>
              <a:t>’, ‘</a:t>
            </a:r>
            <a:r>
              <a:rPr lang="en-IN" err="1"/>
              <a:t>CompA</a:t>
            </a:r>
            <a:r>
              <a:rPr lang="en-IN"/>
              <a:t>’, ‘</a:t>
            </a:r>
            <a:r>
              <a:rPr lang="en-IN" err="1"/>
              <a:t>CompB</a:t>
            </a:r>
            <a:r>
              <a:rPr lang="en-IN"/>
              <a:t>’, ‘</a:t>
            </a:r>
            <a:r>
              <a:rPr lang="en-IN" err="1"/>
              <a:t>CompB</a:t>
            </a:r>
            <a:r>
              <a:rPr lang="en-IN"/>
              <a:t>’, ‘</a:t>
            </a:r>
            <a:r>
              <a:rPr lang="en-IN" err="1"/>
              <a:t>CompC</a:t>
            </a:r>
            <a:r>
              <a:rPr lang="en-IN"/>
              <a:t>’, ‘</a:t>
            </a:r>
            <a:r>
              <a:rPr lang="en-IN" err="1"/>
              <a:t>CompC</a:t>
            </a:r>
            <a:r>
              <a:rPr lang="en-IN"/>
              <a:t>’],</a:t>
            </a:r>
            <a:endParaRPr/>
          </a:p>
          <a:p>
            <a:pPr marL="0" lvl="0" indent="0" algn="l" rtl="0">
              <a:lnSpc>
                <a:spcPct val="90000"/>
              </a:lnSpc>
              <a:spcBef>
                <a:spcPts val="1000"/>
              </a:spcBef>
              <a:spcAft>
                <a:spcPts val="0"/>
              </a:spcAft>
              <a:buClr>
                <a:schemeClr val="dk1"/>
              </a:buClr>
              <a:buSzPts val="2400"/>
              <a:buNone/>
            </a:pPr>
            <a:r>
              <a:rPr lang="en-IN"/>
              <a:t>              'Person’: [‘Rajesh’, ‘Pradeep’, ‘Amit’, ‘Rakesh’, ‘Suresh’, ‘Raj’],</a:t>
            </a:r>
            <a:endParaRPr/>
          </a:p>
          <a:p>
            <a:pPr marL="0" lvl="0" indent="0" algn="l" rtl="0">
              <a:lnSpc>
                <a:spcPct val="90000"/>
              </a:lnSpc>
              <a:spcBef>
                <a:spcPts val="1000"/>
              </a:spcBef>
              <a:spcAft>
                <a:spcPts val="0"/>
              </a:spcAft>
              <a:buClr>
                <a:schemeClr val="dk1"/>
              </a:buClr>
              <a:buSzPts val="2400"/>
              <a:buNone/>
            </a:pPr>
            <a:r>
              <a:rPr lang="en-IN"/>
              <a:t>              'Sales’: [200, 120, 340, 124, 243, 350]}</a:t>
            </a:r>
            <a:endParaRPr/>
          </a:p>
          <a:p>
            <a:pPr marL="0" lvl="0" indent="0" algn="l" rtl="0">
              <a:lnSpc>
                <a:spcPct val="90000"/>
              </a:lnSpc>
              <a:spcBef>
                <a:spcPts val="1000"/>
              </a:spcBef>
              <a:spcAft>
                <a:spcPts val="0"/>
              </a:spcAft>
              <a:buClr>
                <a:schemeClr val="dk1"/>
              </a:buClr>
              <a:buSzPts val="2400"/>
              <a:buNone/>
            </a:pPr>
            <a:r>
              <a:rPr lang="en-IN" err="1"/>
              <a:t>df</a:t>
            </a:r>
            <a:r>
              <a:rPr lang="en-IN"/>
              <a:t>=</a:t>
            </a:r>
            <a:r>
              <a:rPr lang="en-IN" err="1"/>
              <a:t>pd.DataFrame</a:t>
            </a:r>
            <a:r>
              <a:rPr lang="en-IN"/>
              <a:t>(data)	</a:t>
            </a:r>
            <a:endParaRPr/>
          </a:p>
          <a:p>
            <a:pPr marL="0" lvl="0" indent="0" algn="l" rtl="0">
              <a:lnSpc>
                <a:spcPct val="90000"/>
              </a:lnSpc>
              <a:spcBef>
                <a:spcPts val="1000"/>
              </a:spcBef>
              <a:spcAft>
                <a:spcPts val="0"/>
              </a:spcAft>
              <a:buClr>
                <a:schemeClr val="dk1"/>
              </a:buClr>
              <a:buSzPts val="2400"/>
              <a:buNone/>
            </a:pPr>
            <a:r>
              <a:rPr lang="en-IN" err="1"/>
              <a:t>df</a:t>
            </a:r>
            <a:endParaRPr/>
          </a:p>
          <a:p>
            <a:pPr marL="0" lvl="0" indent="0" algn="l" rtl="0">
              <a:lnSpc>
                <a:spcPct val="90000"/>
              </a:lnSpc>
              <a:spcBef>
                <a:spcPts val="1000"/>
              </a:spcBef>
              <a:spcAft>
                <a:spcPts val="0"/>
              </a:spcAft>
              <a:buClr>
                <a:schemeClr val="dk1"/>
              </a:buClr>
              <a:buSzPts val="2400"/>
              <a:buNone/>
            </a:pPr>
            <a:r>
              <a:rPr lang="en-IN" err="1"/>
              <a:t>df.groupby</a:t>
            </a:r>
            <a:r>
              <a:rPr lang="en-IN"/>
              <a:t>("Company").max()	</a:t>
            </a:r>
            <a:endParaRPr/>
          </a:p>
          <a:p>
            <a:pPr marL="228600" lvl="0" indent="-76200" algn="l" rtl="0">
              <a:lnSpc>
                <a:spcPct val="90000"/>
              </a:lnSpc>
              <a:spcBef>
                <a:spcPts val="1000"/>
              </a:spcBef>
              <a:spcAft>
                <a:spcPts val="0"/>
              </a:spcAft>
              <a:buClr>
                <a:schemeClr val="dk1"/>
              </a:buClr>
              <a:buSzPts val="2400"/>
              <a:buNone/>
            </a:pPr>
            <a:endParaRPr/>
          </a:p>
        </p:txBody>
      </p:sp>
      <p:sp>
        <p:nvSpPr>
          <p:cNvPr id="188" name="Google Shape;188;p27"/>
          <p:cNvSpPr txBox="1">
            <a:spLocks noGrp="1"/>
          </p:cNvSpPr>
          <p:nvPr>
            <p:ph type="sldNum" sz="quarter" idx="12"/>
          </p:nvPr>
        </p:nvSpPr>
        <p:spPr>
          <a:xfrm>
            <a:off x="9900458" y="6459785"/>
            <a:ext cx="131202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a:t>Finding unique value &amp; number of occurrence from </a:t>
            </a:r>
            <a:r>
              <a:rPr lang="en-IN" err="1"/>
              <a:t>Dataframe</a:t>
            </a:r>
            <a:endParaRPr/>
          </a:p>
        </p:txBody>
      </p:sp>
      <p:sp>
        <p:nvSpPr>
          <p:cNvPr id="194" name="Google Shape;194;p28"/>
          <p:cNvSpPr txBox="1">
            <a:spLocks noGrp="1"/>
          </p:cNvSpPr>
          <p:nvPr>
            <p:ph idx="1"/>
          </p:nvPr>
        </p:nvSpPr>
        <p:spPr>
          <a:xfrm>
            <a:off x="838200" y="2057400"/>
            <a:ext cx="10515600" cy="1993835"/>
          </a:xfrm>
          <a:prstGeom prst="rect">
            <a:avLst/>
          </a:prstGeom>
          <a:solidFill>
            <a:schemeClr val="accent6">
              <a:lumMod val="40000"/>
              <a:lumOff val="60000"/>
            </a:schemeClr>
          </a:solid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endParaRPr lang="en-IN"/>
          </a:p>
          <a:p>
            <a:pPr marL="0" lvl="0" indent="0" rtl="0">
              <a:lnSpc>
                <a:spcPct val="100000"/>
              </a:lnSpc>
              <a:spcBef>
                <a:spcPts val="0"/>
              </a:spcBef>
              <a:spcAft>
                <a:spcPts val="0"/>
              </a:spcAft>
              <a:buClr>
                <a:schemeClr val="dk1"/>
              </a:buClr>
              <a:buSzPts val="2400"/>
              <a:buNone/>
            </a:pPr>
            <a:r>
              <a:rPr lang="en-IN" err="1"/>
              <a:t>df</a:t>
            </a:r>
            <a:r>
              <a:rPr lang="en-IN"/>
              <a:t> = </a:t>
            </a:r>
            <a:r>
              <a:rPr lang="en-IN" err="1"/>
              <a:t>pd.DataFrame</a:t>
            </a:r>
            <a:r>
              <a:rPr lang="en-IN"/>
              <a:t>({'col1':[1,2,3,4],'col2':[444,555,666,444],'col3':['</a:t>
            </a:r>
            <a:r>
              <a:rPr lang="en-IN" err="1"/>
              <a:t>abc</a:t>
            </a:r>
            <a:r>
              <a:rPr lang="en-IN"/>
              <a:t>','def','</a:t>
            </a:r>
            <a:r>
              <a:rPr lang="en-IN" err="1"/>
              <a:t>ghi</a:t>
            </a:r>
            <a:r>
              <a:rPr lang="en-IN"/>
              <a:t>','</a:t>
            </a:r>
            <a:r>
              <a:rPr lang="en-IN" err="1"/>
              <a:t>xyz</a:t>
            </a:r>
            <a:r>
              <a:rPr lang="en-IN"/>
              <a:t>’]})</a:t>
            </a:r>
            <a:endParaRPr/>
          </a:p>
          <a:p>
            <a:pPr marL="0" lvl="0" indent="0" rtl="0">
              <a:lnSpc>
                <a:spcPct val="100000"/>
              </a:lnSpc>
              <a:spcBef>
                <a:spcPts val="1000"/>
              </a:spcBef>
              <a:spcAft>
                <a:spcPts val="0"/>
              </a:spcAft>
              <a:buClr>
                <a:schemeClr val="dk1"/>
              </a:buClr>
              <a:buSzPts val="2400"/>
              <a:buNone/>
            </a:pPr>
            <a:r>
              <a:rPr lang="en-IN"/>
              <a:t># </a:t>
            </a:r>
            <a:r>
              <a:rPr lang="en-IN">
                <a:solidFill>
                  <a:srgbClr val="FF0000"/>
                </a:solidFill>
              </a:rPr>
              <a:t>col1, col2 &amp; col3 are column labels, each column have their own values</a:t>
            </a:r>
            <a:endParaRPr>
              <a:solidFill>
                <a:srgbClr val="FF0000"/>
              </a:solidFill>
            </a:endParaRPr>
          </a:p>
          <a:p>
            <a:pPr marL="0" lvl="0" indent="0" rtl="0">
              <a:lnSpc>
                <a:spcPct val="100000"/>
              </a:lnSpc>
              <a:spcBef>
                <a:spcPts val="1000"/>
              </a:spcBef>
              <a:spcAft>
                <a:spcPts val="0"/>
              </a:spcAft>
              <a:buClr>
                <a:schemeClr val="dk1"/>
              </a:buClr>
              <a:buSzPts val="2400"/>
              <a:buNone/>
            </a:pPr>
            <a:r>
              <a:rPr lang="en-IN" err="1"/>
              <a:t>df</a:t>
            </a:r>
            <a:r>
              <a:rPr lang="en-IN"/>
              <a:t>['col2'].unique()		#</a:t>
            </a:r>
            <a:r>
              <a:rPr lang="en-IN">
                <a:solidFill>
                  <a:srgbClr val="FF0000"/>
                </a:solidFill>
              </a:rPr>
              <a:t>fetches the unique values available in column</a:t>
            </a:r>
            <a:endParaRPr>
              <a:solidFill>
                <a:srgbClr val="FF0000"/>
              </a:solidFill>
            </a:endParaRPr>
          </a:p>
          <a:p>
            <a:pPr marL="0" lvl="0" indent="0" rtl="0">
              <a:lnSpc>
                <a:spcPct val="100000"/>
              </a:lnSpc>
              <a:spcBef>
                <a:spcPts val="1000"/>
              </a:spcBef>
              <a:spcAft>
                <a:spcPts val="0"/>
              </a:spcAft>
              <a:buClr>
                <a:schemeClr val="dk1"/>
              </a:buClr>
              <a:buSzPts val="2400"/>
              <a:buNone/>
            </a:pPr>
            <a:r>
              <a:rPr lang="en-IN" err="1"/>
              <a:t>df</a:t>
            </a:r>
            <a:r>
              <a:rPr lang="en-IN"/>
              <a:t>['col2'].</a:t>
            </a:r>
            <a:r>
              <a:rPr lang="en-IN" err="1"/>
              <a:t>value_counts</a:t>
            </a:r>
            <a:r>
              <a:rPr lang="en-IN"/>
              <a:t>()	# </a:t>
            </a:r>
            <a:r>
              <a:rPr lang="en-IN">
                <a:solidFill>
                  <a:srgbClr val="FF0000"/>
                </a:solidFill>
              </a:rPr>
              <a:t>count number of occurrence of every value</a:t>
            </a:r>
            <a:endParaRPr>
              <a:solidFill>
                <a:srgbClr val="FF0000"/>
              </a:solidFill>
            </a:endParaRPr>
          </a:p>
        </p:txBody>
      </p:sp>
      <p:sp>
        <p:nvSpPr>
          <p:cNvPr id="195" name="Google Shape;195;p28"/>
          <p:cNvSpPr txBox="1">
            <a:spLocks noGrp="1"/>
          </p:cNvSpPr>
          <p:nvPr>
            <p:ph type="sldNum" sz="quarter" idx="12"/>
          </p:nvPr>
        </p:nvSpPr>
        <p:spPr>
          <a:xfrm>
            <a:off x="9900458" y="6459785"/>
            <a:ext cx="1312025" cy="365125"/>
          </a:xfrm>
          <a:prstGeom prst="rect">
            <a:avLst/>
          </a:prstGeom>
          <a:noFill/>
          <a:ln>
            <a:noFill/>
          </a:ln>
        </p:spPr>
        <p:txBody>
          <a:bodyPr spcFirstLastPara="1" vert="horz" wrap="square" lIns="91440" tIns="45720" rIns="91440" bIns="45720" rtlCol="0" anchor="ctr" anchorCtr="0">
            <a:noAutofit/>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838200" y="238125"/>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3600"/>
              <a:buFont typeface="Calibri"/>
              <a:buNone/>
            </a:pPr>
            <a:r>
              <a:rPr lang="en-IN"/>
              <a:t>Statistical Functions</a:t>
            </a:r>
            <a:endParaRPr/>
          </a:p>
        </p:txBody>
      </p:sp>
      <p:sp>
        <p:nvSpPr>
          <p:cNvPr id="201" name="Google Shape;201;p29"/>
          <p:cNvSpPr txBox="1">
            <a:spLocks noGrp="1"/>
          </p:cNvSpPr>
          <p:nvPr>
            <p:ph idx="1"/>
          </p:nvPr>
        </p:nvSpPr>
        <p:spPr>
          <a:xfrm>
            <a:off x="3040225" y="1116497"/>
            <a:ext cx="5954486" cy="5340287"/>
          </a:xfrm>
          <a:prstGeom prst="rect">
            <a:avLst/>
          </a:prstGeom>
          <a:solidFill>
            <a:schemeClr val="bg2">
              <a:lumMod val="75000"/>
            </a:schemeClr>
          </a:solid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400"/>
              <a:buNone/>
            </a:pPr>
            <a:r>
              <a:rPr lang="en-IN" sz="1200"/>
              <a:t>i</a:t>
            </a:r>
            <a:r>
              <a:rPr lang="en-IN" sz="1400"/>
              <a:t>mport </a:t>
            </a:r>
            <a:r>
              <a:rPr lang="en-IN" sz="1400" err="1"/>
              <a:t>numpy</a:t>
            </a:r>
            <a:r>
              <a:rPr lang="en-IN" sz="1400"/>
              <a:t> as np</a:t>
            </a:r>
          </a:p>
          <a:p>
            <a:pPr marL="0" lvl="0" indent="0" algn="l" rtl="0">
              <a:lnSpc>
                <a:spcPct val="90000"/>
              </a:lnSpc>
              <a:spcBef>
                <a:spcPts val="1000"/>
              </a:spcBef>
              <a:spcAft>
                <a:spcPts val="0"/>
              </a:spcAft>
              <a:buClr>
                <a:schemeClr val="dk1"/>
              </a:buClr>
              <a:buSzPts val="2400"/>
              <a:buNone/>
            </a:pPr>
            <a:r>
              <a:rPr lang="en-US" sz="1400"/>
              <a:t>import pandas as pd</a:t>
            </a:r>
            <a:endParaRPr sz="1400"/>
          </a:p>
          <a:p>
            <a:pPr marL="0" lvl="0" indent="0" algn="l" rtl="0">
              <a:lnSpc>
                <a:spcPct val="90000"/>
              </a:lnSpc>
              <a:spcBef>
                <a:spcPts val="1000"/>
              </a:spcBef>
              <a:spcAft>
                <a:spcPts val="0"/>
              </a:spcAft>
              <a:buClr>
                <a:schemeClr val="dk1"/>
              </a:buClr>
              <a:buSzPts val="2400"/>
              <a:buNone/>
            </a:pPr>
            <a:r>
              <a:rPr lang="en-IN" sz="1400"/>
              <a:t>s = </a:t>
            </a:r>
            <a:r>
              <a:rPr lang="en-IN" sz="1400" err="1"/>
              <a:t>pd.Series</a:t>
            </a:r>
            <a:r>
              <a:rPr lang="en-IN" sz="1400"/>
              <a:t>([1,2,3,4,5,4])</a:t>
            </a:r>
            <a:endParaRPr sz="1400"/>
          </a:p>
          <a:p>
            <a:pPr marL="0" lvl="0" indent="0" algn="l" rtl="0">
              <a:lnSpc>
                <a:spcPct val="90000"/>
              </a:lnSpc>
              <a:spcBef>
                <a:spcPts val="1000"/>
              </a:spcBef>
              <a:spcAft>
                <a:spcPts val="0"/>
              </a:spcAft>
              <a:buClr>
                <a:schemeClr val="dk1"/>
              </a:buClr>
              <a:buSzPts val="2400"/>
              <a:buNone/>
            </a:pPr>
            <a:r>
              <a:rPr lang="en-IN" sz="1400"/>
              <a:t>print </a:t>
            </a:r>
            <a:r>
              <a:rPr lang="en-IN" sz="1400" err="1"/>
              <a:t>s.pct_change</a:t>
            </a:r>
            <a:r>
              <a:rPr lang="en-IN" sz="1400"/>
              <a:t>()</a:t>
            </a:r>
            <a:endParaRPr sz="1400"/>
          </a:p>
          <a:p>
            <a:pPr marL="0" lvl="0" indent="0" algn="l" rtl="0">
              <a:lnSpc>
                <a:spcPct val="90000"/>
              </a:lnSpc>
              <a:spcBef>
                <a:spcPts val="1000"/>
              </a:spcBef>
              <a:spcAft>
                <a:spcPts val="0"/>
              </a:spcAft>
              <a:buClr>
                <a:schemeClr val="dk1"/>
              </a:buClr>
              <a:buSzPts val="2400"/>
              <a:buNone/>
            </a:pPr>
            <a:r>
              <a:rPr lang="en-IN" sz="1400" err="1"/>
              <a:t>df</a:t>
            </a:r>
            <a:r>
              <a:rPr lang="en-IN" sz="1400"/>
              <a:t> = </a:t>
            </a:r>
            <a:r>
              <a:rPr lang="en-IN" sz="1400" err="1"/>
              <a:t>pd.DataFrame</a:t>
            </a:r>
            <a:r>
              <a:rPr lang="en-IN" sz="1400"/>
              <a:t>(</a:t>
            </a:r>
            <a:r>
              <a:rPr lang="en-IN" sz="1400" err="1"/>
              <a:t>np.random.randn</a:t>
            </a:r>
            <a:r>
              <a:rPr lang="en-IN" sz="1400"/>
              <a:t>(5, 2))</a:t>
            </a:r>
            <a:endParaRPr sz="1400"/>
          </a:p>
          <a:p>
            <a:pPr marL="0" lvl="0" indent="0" algn="l" rtl="0">
              <a:lnSpc>
                <a:spcPct val="90000"/>
              </a:lnSpc>
              <a:spcBef>
                <a:spcPts val="1000"/>
              </a:spcBef>
              <a:spcAft>
                <a:spcPts val="0"/>
              </a:spcAft>
              <a:buClr>
                <a:schemeClr val="dk1"/>
              </a:buClr>
              <a:buSzPts val="2400"/>
              <a:buNone/>
            </a:pPr>
            <a:r>
              <a:rPr lang="en-IN" sz="1400"/>
              <a:t>print </a:t>
            </a:r>
            <a:r>
              <a:rPr lang="en-IN" sz="1400" err="1"/>
              <a:t>df.pct_change</a:t>
            </a:r>
            <a:r>
              <a:rPr lang="en-IN" sz="1400"/>
              <a:t>()</a:t>
            </a:r>
          </a:p>
          <a:p>
            <a:pPr marL="0" lvl="0" indent="0">
              <a:buClr>
                <a:schemeClr val="dk1"/>
              </a:buClr>
              <a:buSzPts val="2400"/>
              <a:buNone/>
            </a:pPr>
            <a:r>
              <a:rPr lang="en-IN" sz="1400"/>
              <a:t>s1 = </a:t>
            </a:r>
            <a:r>
              <a:rPr lang="en-IN" sz="1400" err="1"/>
              <a:t>pd.Series</a:t>
            </a:r>
            <a:r>
              <a:rPr lang="en-IN" sz="1400"/>
              <a:t>(</a:t>
            </a:r>
            <a:r>
              <a:rPr lang="en-IN" sz="1400" err="1"/>
              <a:t>np.random.randn</a:t>
            </a:r>
            <a:r>
              <a:rPr lang="en-IN" sz="1400"/>
              <a:t>(10))</a:t>
            </a:r>
          </a:p>
          <a:p>
            <a:pPr marL="0" lvl="0" indent="0">
              <a:buClr>
                <a:schemeClr val="dk1"/>
              </a:buClr>
              <a:buSzPts val="2400"/>
              <a:buNone/>
            </a:pPr>
            <a:r>
              <a:rPr lang="en-IN" sz="1400"/>
              <a:t>s2 = </a:t>
            </a:r>
            <a:r>
              <a:rPr lang="en-IN" sz="1400" err="1"/>
              <a:t>pd.Series</a:t>
            </a:r>
            <a:r>
              <a:rPr lang="en-IN" sz="1400"/>
              <a:t>(</a:t>
            </a:r>
            <a:r>
              <a:rPr lang="en-IN" sz="1400" err="1"/>
              <a:t>np.random.randn</a:t>
            </a:r>
            <a:r>
              <a:rPr lang="en-IN" sz="1400"/>
              <a:t>(10))</a:t>
            </a:r>
          </a:p>
          <a:p>
            <a:pPr marL="0" lvl="0" indent="0">
              <a:buClr>
                <a:schemeClr val="dk1"/>
              </a:buClr>
              <a:buSzPts val="2400"/>
              <a:buNone/>
            </a:pPr>
            <a:r>
              <a:rPr lang="en-IN" sz="1400"/>
              <a:t>print s1.cov(s2) import </a:t>
            </a:r>
            <a:r>
              <a:rPr lang="en-IN" sz="1400" err="1"/>
              <a:t>numpy</a:t>
            </a:r>
            <a:r>
              <a:rPr lang="en-IN" sz="1400"/>
              <a:t> as np</a:t>
            </a:r>
          </a:p>
          <a:p>
            <a:pPr marL="0" lvl="0" indent="0">
              <a:buClr>
                <a:schemeClr val="dk1"/>
              </a:buClr>
              <a:buSzPts val="2400"/>
              <a:buNone/>
            </a:pPr>
            <a:r>
              <a:rPr lang="en-IN" sz="1400"/>
              <a:t>frame = </a:t>
            </a:r>
            <a:r>
              <a:rPr lang="en-IN" sz="1400" err="1"/>
              <a:t>pd.DataFrame</a:t>
            </a:r>
            <a:r>
              <a:rPr lang="en-IN" sz="1400"/>
              <a:t>(</a:t>
            </a:r>
            <a:r>
              <a:rPr lang="en-IN" sz="1400" err="1"/>
              <a:t>np.random.randn</a:t>
            </a:r>
            <a:r>
              <a:rPr lang="en-IN" sz="1400"/>
              <a:t>(10, 5), columns=['a', 'b', 'c', 'd', 'e'])</a:t>
            </a:r>
          </a:p>
          <a:p>
            <a:pPr marL="0" lvl="0" indent="0">
              <a:buClr>
                <a:schemeClr val="dk1"/>
              </a:buClr>
              <a:buSzPts val="2400"/>
              <a:buNone/>
            </a:pPr>
            <a:r>
              <a:rPr lang="en-IN" sz="1400"/>
              <a:t>print frame['a'].</a:t>
            </a:r>
            <a:r>
              <a:rPr lang="en-IN" sz="1400" err="1"/>
              <a:t>corr</a:t>
            </a:r>
            <a:r>
              <a:rPr lang="en-IN" sz="1400"/>
              <a:t>(frame['b'])</a:t>
            </a:r>
          </a:p>
          <a:p>
            <a:pPr marL="0" lvl="0" indent="0">
              <a:buClr>
                <a:schemeClr val="dk1"/>
              </a:buClr>
              <a:buSzPts val="2400"/>
              <a:buNone/>
            </a:pPr>
            <a:r>
              <a:rPr lang="en-IN" sz="1400"/>
              <a:t>print </a:t>
            </a:r>
            <a:r>
              <a:rPr lang="en-IN" sz="1400" err="1"/>
              <a:t>frame.corr</a:t>
            </a:r>
            <a:r>
              <a:rPr lang="en-IN" sz="1400"/>
              <a:t>()</a:t>
            </a:r>
          </a:p>
          <a:p>
            <a:pPr marL="0" lvl="0" indent="0">
              <a:lnSpc>
                <a:spcPct val="80000"/>
              </a:lnSpc>
              <a:buClr>
                <a:schemeClr val="dk1"/>
              </a:buClr>
              <a:buSzPts val="2400"/>
              <a:buNone/>
            </a:pPr>
            <a:r>
              <a:rPr lang="en-IN" sz="1400"/>
              <a:t>s = </a:t>
            </a:r>
            <a:r>
              <a:rPr lang="en-IN" sz="1400" err="1"/>
              <a:t>pd.Series</a:t>
            </a:r>
            <a:r>
              <a:rPr lang="en-IN" sz="1400"/>
              <a:t>(</a:t>
            </a:r>
            <a:r>
              <a:rPr lang="en-IN" sz="1400" err="1"/>
              <a:t>np.random.randn</a:t>
            </a:r>
            <a:r>
              <a:rPr lang="en-IN" sz="1400"/>
              <a:t>(5), index=list('</a:t>
            </a:r>
            <a:r>
              <a:rPr lang="en-IN" sz="1400" err="1"/>
              <a:t>abcde</a:t>
            </a:r>
            <a:r>
              <a:rPr lang="en-IN" sz="1400"/>
              <a:t>'))</a:t>
            </a:r>
          </a:p>
          <a:p>
            <a:pPr marL="0" lvl="0" indent="0">
              <a:lnSpc>
                <a:spcPct val="80000"/>
              </a:lnSpc>
              <a:buClr>
                <a:schemeClr val="dk1"/>
              </a:buClr>
              <a:buSzPts val="2400"/>
              <a:buNone/>
            </a:pPr>
            <a:r>
              <a:rPr lang="en-IN" sz="1400"/>
              <a:t>s['d'] = s['b'] # so there's a tie</a:t>
            </a:r>
          </a:p>
          <a:p>
            <a:pPr marL="0" lvl="0" indent="0">
              <a:lnSpc>
                <a:spcPct val="80000"/>
              </a:lnSpc>
              <a:buClr>
                <a:schemeClr val="dk1"/>
              </a:buClr>
              <a:buSzPts val="2400"/>
              <a:buNone/>
            </a:pPr>
            <a:r>
              <a:rPr lang="en-IN" sz="1400"/>
              <a:t>print s</a:t>
            </a:r>
          </a:p>
          <a:p>
            <a:pPr marL="0" lvl="0" indent="0">
              <a:lnSpc>
                <a:spcPct val="80000"/>
              </a:lnSpc>
              <a:buClr>
                <a:schemeClr val="dk1"/>
              </a:buClr>
              <a:buSzPts val="2400"/>
              <a:buNone/>
            </a:pPr>
            <a:r>
              <a:rPr lang="en-IN" sz="1400"/>
              <a:t>print </a:t>
            </a:r>
            <a:r>
              <a:rPr lang="en-IN" sz="1400" err="1"/>
              <a:t>s.rank</a:t>
            </a:r>
            <a:r>
              <a:rPr lang="en-IN" sz="1400"/>
              <a:t>()</a:t>
            </a:r>
          </a:p>
          <a:p>
            <a:pPr marL="0" lvl="0" indent="0">
              <a:buClr>
                <a:schemeClr val="dk1"/>
              </a:buClr>
              <a:buSzPts val="2400"/>
              <a:buNone/>
            </a:pPr>
            <a:endParaRPr lang="en-IN" sz="1400"/>
          </a:p>
          <a:p>
            <a:pPr marL="0" lvl="0" indent="0">
              <a:buClr>
                <a:schemeClr val="dk1"/>
              </a:buClr>
              <a:buSzPts val="2400"/>
              <a:buNone/>
            </a:pPr>
            <a:endParaRPr lang="en-IN"/>
          </a:p>
          <a:p>
            <a:pPr marL="0" lvl="0" indent="0" algn="l" rtl="0">
              <a:lnSpc>
                <a:spcPct val="90000"/>
              </a:lnSpc>
              <a:spcBef>
                <a:spcPts val="1000"/>
              </a:spcBef>
              <a:spcAft>
                <a:spcPts val="0"/>
              </a:spcAft>
              <a:buClr>
                <a:schemeClr val="dk1"/>
              </a:buClr>
              <a:buSzPts val="2400"/>
              <a:buNone/>
            </a:pPr>
            <a:endParaRPr/>
          </a:p>
          <a:p>
            <a:pPr marL="228600" lvl="0" indent="-7620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2D554F5-1FE9-333C-2047-46F3F54C8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00075"/>
            <a:ext cx="10058400" cy="565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807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35C0-8391-ECB2-1D76-A130CCCB4AEF}"/>
              </a:ext>
            </a:extLst>
          </p:cNvPr>
          <p:cNvSpPr>
            <a:spLocks noGrp="1"/>
          </p:cNvSpPr>
          <p:nvPr>
            <p:ph type="title"/>
          </p:nvPr>
        </p:nvSpPr>
        <p:spPr/>
        <p:txBody>
          <a:bodyPr/>
          <a:lstStyle/>
          <a:p>
            <a:r>
              <a:rPr lang="en-IN" b="1">
                <a:latin typeface="Franklin Gothic Demi"/>
              </a:rPr>
              <a:t>Basic Definitions</a:t>
            </a:r>
          </a:p>
        </p:txBody>
      </p:sp>
      <p:sp>
        <p:nvSpPr>
          <p:cNvPr id="3" name="Content Placeholder 2">
            <a:extLst>
              <a:ext uri="{FF2B5EF4-FFF2-40B4-BE49-F238E27FC236}">
                <a16:creationId xmlns:a16="http://schemas.microsoft.com/office/drawing/2014/main" id="{2BAE9F43-5657-1859-E057-E0C30991FDCF}"/>
              </a:ext>
            </a:extLst>
          </p:cNvPr>
          <p:cNvSpPr>
            <a:spLocks noGrp="1"/>
          </p:cNvSpPr>
          <p:nvPr>
            <p:ph idx="1"/>
          </p:nvPr>
        </p:nvSpPr>
        <p:spPr/>
        <p:txBody>
          <a:bodyPr>
            <a:normAutofit/>
          </a:bodyPr>
          <a:lstStyle/>
          <a:p>
            <a:pPr marL="305435" indent="-305435"/>
            <a:r>
              <a:rPr lang="en-US" b="1">
                <a:latin typeface="Franklin Gothic Demi"/>
              </a:rPr>
              <a:t>Data :</a:t>
            </a:r>
            <a:r>
              <a:rPr lang="en-US"/>
              <a:t> Data is a set of values of qualitative or quantitative variables. It is information in raw or unorganized form. It may be a fact, figure, characters, symbols etc.</a:t>
            </a:r>
          </a:p>
          <a:p>
            <a:pPr marL="305435" indent="-305435"/>
            <a:r>
              <a:rPr lang="en-US" b="1">
                <a:latin typeface="Clibari headings"/>
              </a:rPr>
              <a:t>Information</a:t>
            </a:r>
            <a:r>
              <a:rPr lang="en-US"/>
              <a:t>: Meaningful or organized data is information.</a:t>
            </a:r>
          </a:p>
          <a:p>
            <a:pPr marL="305435" indent="-305435"/>
            <a:r>
              <a:rPr lang="en-US" b="1">
                <a:latin typeface="Franklin Gothic Demi"/>
              </a:rPr>
              <a:t>Analytics :</a:t>
            </a:r>
            <a:r>
              <a:rPr lang="en-US"/>
              <a:t> Analytics is the discovery , interpretation, and communication of meaningful patterns or summery in data.</a:t>
            </a:r>
          </a:p>
          <a:p>
            <a:pPr marL="305435" indent="-305435"/>
            <a:r>
              <a:rPr lang="en-US" b="1"/>
              <a:t>Data Analytics :</a:t>
            </a:r>
            <a:r>
              <a:rPr lang="en-US"/>
              <a:t>(DA) is the process of examining data sets in order to draw conclusion about the information it contains.</a:t>
            </a:r>
          </a:p>
          <a:p>
            <a:pPr marL="305435" indent="-305435"/>
            <a:r>
              <a:rPr lang="en-US"/>
              <a:t>Analytics is not a tool or technology, rather it is the way of thinking and acting on data.</a:t>
            </a:r>
            <a:endParaRPr lang="en-IN"/>
          </a:p>
        </p:txBody>
      </p:sp>
    </p:spTree>
    <p:extLst>
      <p:ext uri="{BB962C8B-B14F-4D97-AF65-F5344CB8AC3E}">
        <p14:creationId xmlns:p14="http://schemas.microsoft.com/office/powerpoint/2010/main" val="2722734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2 Challenges of Data Analytics and How to Fix Them">
            <a:extLst>
              <a:ext uri="{FF2B5EF4-FFF2-40B4-BE49-F238E27FC236}">
                <a16:creationId xmlns:a16="http://schemas.microsoft.com/office/drawing/2014/main" id="{4A6830D9-AEFE-826E-6802-7FB2EF9B37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77" r="24341"/>
          <a:stretch/>
        </p:blipFill>
        <p:spPr bwMode="auto">
          <a:xfrm>
            <a:off x="467590" y="602683"/>
            <a:ext cx="11201992" cy="55270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71A3BD-42F0-DE51-8434-635291CC2F9D}"/>
              </a:ext>
            </a:extLst>
          </p:cNvPr>
          <p:cNvSpPr>
            <a:spLocks noGrp="1"/>
          </p:cNvSpPr>
          <p:nvPr>
            <p:ph type="title"/>
          </p:nvPr>
        </p:nvSpPr>
        <p:spPr>
          <a:xfrm>
            <a:off x="584200" y="1006956"/>
            <a:ext cx="3412067" cy="1372177"/>
          </a:xfrm>
        </p:spPr>
        <p:txBody>
          <a:bodyPr anchor="ctr">
            <a:normAutofit/>
          </a:bodyPr>
          <a:lstStyle/>
          <a:p>
            <a:r>
              <a:rPr lang="en-IN">
                <a:solidFill>
                  <a:srgbClr val="FFFFFF"/>
                </a:solidFill>
              </a:rPr>
              <a:t>What is data analytics?</a:t>
            </a:r>
          </a:p>
        </p:txBody>
      </p:sp>
      <p:sp>
        <p:nvSpPr>
          <p:cNvPr id="3" name="Content Placeholder 2">
            <a:extLst>
              <a:ext uri="{FF2B5EF4-FFF2-40B4-BE49-F238E27FC236}">
                <a16:creationId xmlns:a16="http://schemas.microsoft.com/office/drawing/2014/main" id="{52FBB00E-4A5F-DBCB-CF88-44F469824464}"/>
              </a:ext>
            </a:extLst>
          </p:cNvPr>
          <p:cNvSpPr>
            <a:spLocks noGrp="1"/>
          </p:cNvSpPr>
          <p:nvPr>
            <p:ph idx="1"/>
          </p:nvPr>
        </p:nvSpPr>
        <p:spPr>
          <a:xfrm>
            <a:off x="581193" y="2438399"/>
            <a:ext cx="3415074" cy="3564467"/>
          </a:xfrm>
        </p:spPr>
        <p:txBody>
          <a:bodyPr>
            <a:normAutofit/>
          </a:bodyPr>
          <a:lstStyle/>
          <a:p>
            <a:pPr marL="0" indent="0">
              <a:buNone/>
            </a:pPr>
            <a:r>
              <a:rPr lang="en-US">
                <a:solidFill>
                  <a:srgbClr val="FFFFFF"/>
                </a:solidFill>
                <a:cs typeface="Calibri"/>
              </a:rPr>
              <a:t>Data analytics is the process of analyzing raw data in order to draw out meaningful, actionable insights, which are then used to inform and drive smart business decisions.</a:t>
            </a:r>
            <a:endParaRPr lang="en">
              <a:solidFill>
                <a:srgbClr val="FFFFFF"/>
              </a:solidFill>
              <a:cs typeface="Calibri"/>
            </a:endParaRPr>
          </a:p>
          <a:p>
            <a:endParaRPr lang="en-IN">
              <a:solidFill>
                <a:srgbClr val="FFFFFF"/>
              </a:solidFill>
            </a:endParaRPr>
          </a:p>
        </p:txBody>
      </p:sp>
    </p:spTree>
    <p:extLst>
      <p:ext uri="{BB962C8B-B14F-4D97-AF65-F5344CB8AC3E}">
        <p14:creationId xmlns:p14="http://schemas.microsoft.com/office/powerpoint/2010/main" val="2389237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DC2D7-CADD-451D-FD2B-968EEFD2919A}"/>
              </a:ext>
            </a:extLst>
          </p:cNvPr>
          <p:cNvSpPr>
            <a:spLocks noGrp="1"/>
          </p:cNvSpPr>
          <p:nvPr>
            <p:ph type="title"/>
          </p:nvPr>
        </p:nvSpPr>
        <p:spPr>
          <a:xfrm>
            <a:off x="581192" y="702156"/>
            <a:ext cx="11029616" cy="1013800"/>
          </a:xfrm>
        </p:spPr>
        <p:txBody>
          <a:bodyPr>
            <a:normAutofit/>
          </a:bodyPr>
          <a:lstStyle/>
          <a:p>
            <a:r>
              <a:rPr lang="en-US"/>
              <a:t>why data analytics is important to business?</a:t>
            </a:r>
            <a:endParaRPr lang="en-IN"/>
          </a:p>
        </p:txBody>
      </p:sp>
      <p:pic>
        <p:nvPicPr>
          <p:cNvPr id="5122" name="Picture 2" descr="In today’s digital world, the ability to make data-driven decisions and create strategy informed by analysis is central to successful leadership in any industry.">
            <a:extLst>
              <a:ext uri="{FF2B5EF4-FFF2-40B4-BE49-F238E27FC236}">
                <a16:creationId xmlns:a16="http://schemas.microsoft.com/office/drawing/2014/main" id="{2B9CAD86-CCB0-C1BA-FCF6-92F07829E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44" r="13983"/>
          <a:stretch/>
        </p:blipFill>
        <p:spPr bwMode="auto">
          <a:xfrm>
            <a:off x="657225" y="2258083"/>
            <a:ext cx="4962525" cy="364921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6CC4737-D958-AE5C-F1BA-303ADD07F5D9}"/>
              </a:ext>
            </a:extLst>
          </p:cNvPr>
          <p:cNvSpPr>
            <a:spLocks noGrp="1"/>
          </p:cNvSpPr>
          <p:nvPr>
            <p:ph idx="1"/>
          </p:nvPr>
        </p:nvSpPr>
        <p:spPr>
          <a:xfrm>
            <a:off x="6150454" y="2262874"/>
            <a:ext cx="5553028" cy="3654386"/>
          </a:xfrm>
        </p:spPr>
        <p:txBody>
          <a:bodyPr>
            <a:normAutofit/>
          </a:bodyPr>
          <a:lstStyle/>
          <a:p>
            <a:r>
              <a:rPr lang="en-US"/>
              <a:t>Gain greater insight into target markets</a:t>
            </a:r>
          </a:p>
          <a:p>
            <a:r>
              <a:rPr lang="en-IN"/>
              <a:t>Enhance decision-making capabilities</a:t>
            </a:r>
          </a:p>
          <a:p>
            <a:r>
              <a:rPr lang="en-US"/>
              <a:t>Create targeted strategies and marketing campaigns</a:t>
            </a:r>
          </a:p>
          <a:p>
            <a:r>
              <a:rPr lang="en-US"/>
              <a:t>Improve operational inefficiencies and minimize risk</a:t>
            </a:r>
          </a:p>
          <a:p>
            <a:r>
              <a:rPr lang="en-US"/>
              <a:t>Identify new product and service opportunities</a:t>
            </a:r>
            <a:endParaRPr lang="en-IN"/>
          </a:p>
        </p:txBody>
      </p:sp>
    </p:spTree>
    <p:extLst>
      <p:ext uri="{BB962C8B-B14F-4D97-AF65-F5344CB8AC3E}">
        <p14:creationId xmlns:p14="http://schemas.microsoft.com/office/powerpoint/2010/main" val="1765450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48E1-B838-3EF7-289E-4676433A1D84}"/>
              </a:ext>
            </a:extLst>
          </p:cNvPr>
          <p:cNvSpPr>
            <a:spLocks noGrp="1"/>
          </p:cNvSpPr>
          <p:nvPr>
            <p:ph type="title"/>
          </p:nvPr>
        </p:nvSpPr>
        <p:spPr>
          <a:xfrm>
            <a:off x="4449934" y="702156"/>
            <a:ext cx="7157865" cy="1013800"/>
          </a:xfrm>
        </p:spPr>
        <p:txBody>
          <a:bodyPr>
            <a:normAutofit/>
          </a:bodyPr>
          <a:lstStyle/>
          <a:p>
            <a:r>
              <a:rPr lang="en-IN">
                <a:solidFill>
                  <a:schemeClr val="tx1"/>
                </a:solidFill>
              </a:rPr>
              <a:t>Data Analytics Tools</a:t>
            </a:r>
          </a:p>
        </p:txBody>
      </p:sp>
      <p:pic>
        <p:nvPicPr>
          <p:cNvPr id="6148" name="Picture 4">
            <a:extLst>
              <a:ext uri="{FF2B5EF4-FFF2-40B4-BE49-F238E27FC236}">
                <a16:creationId xmlns:a16="http://schemas.microsoft.com/office/drawing/2014/main" id="{056EFC14-5AE0-CD02-1C29-B1D2A511C4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331" r="33478" b="-1"/>
          <a:stretch/>
        </p:blipFill>
        <p:spPr bwMode="auto">
          <a:xfrm>
            <a:off x="404684" y="820882"/>
            <a:ext cx="3740727" cy="51741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BC264B7-F0CF-F1C2-C6D1-39FA99939462}"/>
              </a:ext>
            </a:extLst>
          </p:cNvPr>
          <p:cNvSpPr>
            <a:spLocks noGrp="1"/>
          </p:cNvSpPr>
          <p:nvPr>
            <p:ph idx="1"/>
          </p:nvPr>
        </p:nvSpPr>
        <p:spPr>
          <a:xfrm>
            <a:off x="4449934" y="1896533"/>
            <a:ext cx="7157866" cy="3962266"/>
          </a:xfrm>
        </p:spPr>
        <p:txBody>
          <a:bodyPr>
            <a:normAutofit/>
          </a:bodyPr>
          <a:lstStyle/>
          <a:p>
            <a:pPr marL="305435" indent="-305435">
              <a:buClr>
                <a:srgbClr val="1CD9AB"/>
              </a:buClr>
              <a:buFont typeface="Wingdings" panose="05020102010507070707" pitchFamily="18" charset="2"/>
              <a:buChar char="§"/>
            </a:pPr>
            <a:r>
              <a:rPr lang="en-US">
                <a:solidFill>
                  <a:srgbClr val="404040"/>
                </a:solidFill>
              </a:rPr>
              <a:t>Python – This object-oriented open-source programming language is used for manipulating, visualizing, and modelling data.</a:t>
            </a:r>
            <a:endParaRPr lang="en-US"/>
          </a:p>
          <a:p>
            <a:pPr marL="305435" indent="-305435">
              <a:buClr>
                <a:srgbClr val="1CD9AB"/>
              </a:buClr>
              <a:buFont typeface="Wingdings" panose="05020102010507070707" pitchFamily="18" charset="2"/>
              <a:buChar char="§"/>
            </a:pPr>
            <a:r>
              <a:rPr lang="en-US">
                <a:solidFill>
                  <a:srgbClr val="404040"/>
                </a:solidFill>
              </a:rPr>
              <a:t>R – An open-source programming language used in numerical and statistical analysis.</a:t>
            </a:r>
          </a:p>
          <a:p>
            <a:pPr marL="305435" indent="-305435">
              <a:buClr>
                <a:srgbClr val="1CD9AB"/>
              </a:buClr>
              <a:buFont typeface="Wingdings" panose="05020102010507070707" pitchFamily="18" charset="2"/>
              <a:buChar char="§"/>
            </a:pPr>
            <a:r>
              <a:rPr lang="en-US">
                <a:solidFill>
                  <a:srgbClr val="404040"/>
                </a:solidFill>
              </a:rPr>
              <a:t>Tableau – This helps in creating several kinds of visualizations for presenting insights and trends in a better way.</a:t>
            </a:r>
          </a:p>
          <a:p>
            <a:pPr marL="305435" indent="-305435">
              <a:buClr>
                <a:srgbClr val="1CD9AB"/>
              </a:buClr>
              <a:buFont typeface="Wingdings" panose="05020102010507070707" pitchFamily="18" charset="2"/>
              <a:buChar char="§"/>
            </a:pPr>
            <a:r>
              <a:rPr lang="en-US">
                <a:solidFill>
                  <a:srgbClr val="404040"/>
                </a:solidFill>
              </a:rPr>
              <a:t>Power BI – This is a business intelligence tool that supports multiple data sources, helps in asking questions and getting immediate insights.</a:t>
            </a:r>
          </a:p>
          <a:p>
            <a:pPr marL="305435" indent="-305435">
              <a:buClr>
                <a:srgbClr val="1CD9AB"/>
              </a:buClr>
              <a:buFont typeface="Wingdings" panose="05020102010507070707" pitchFamily="18" charset="2"/>
              <a:buChar char="§"/>
            </a:pPr>
            <a:r>
              <a:rPr lang="en-US">
                <a:solidFill>
                  <a:srgbClr val="404040"/>
                </a:solidFill>
              </a:rPr>
              <a:t>SAS – This statistical analysis software helps in performing analytics, visualizing data, writing SQL queries, performing statistical analysis, and building ML models.</a:t>
            </a:r>
            <a:endParaRPr lang="en-IN">
              <a:solidFill>
                <a:srgbClr val="404040"/>
              </a:solidFill>
            </a:endParaRPr>
          </a:p>
        </p:txBody>
      </p:sp>
    </p:spTree>
    <p:extLst>
      <p:ext uri="{BB962C8B-B14F-4D97-AF65-F5344CB8AC3E}">
        <p14:creationId xmlns:p14="http://schemas.microsoft.com/office/powerpoint/2010/main" val="2384259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8048-AB63-5E1F-F6ED-5608A0416937}"/>
              </a:ext>
            </a:extLst>
          </p:cNvPr>
          <p:cNvSpPr>
            <a:spLocks noGrp="1"/>
          </p:cNvSpPr>
          <p:nvPr>
            <p:ph type="title"/>
          </p:nvPr>
        </p:nvSpPr>
        <p:spPr/>
        <p:txBody>
          <a:bodyPr/>
          <a:lstStyle/>
          <a:p>
            <a:r>
              <a:rPr lang="en-IN"/>
              <a:t>Processes in data analytics</a:t>
            </a:r>
          </a:p>
        </p:txBody>
      </p:sp>
      <p:sp>
        <p:nvSpPr>
          <p:cNvPr id="3" name="Content Placeholder 2">
            <a:extLst>
              <a:ext uri="{FF2B5EF4-FFF2-40B4-BE49-F238E27FC236}">
                <a16:creationId xmlns:a16="http://schemas.microsoft.com/office/drawing/2014/main" id="{0260DB1D-C1E3-63DA-5CB4-CE77F2234D87}"/>
              </a:ext>
            </a:extLst>
          </p:cNvPr>
          <p:cNvSpPr>
            <a:spLocks noGrp="1"/>
          </p:cNvSpPr>
          <p:nvPr>
            <p:ph idx="1"/>
          </p:nvPr>
        </p:nvSpPr>
        <p:spPr>
          <a:xfrm>
            <a:off x="509306" y="1895166"/>
            <a:ext cx="11101501" cy="4080184"/>
          </a:xfrm>
        </p:spPr>
        <p:txBody>
          <a:bodyPr>
            <a:normAutofit/>
          </a:bodyPr>
          <a:lstStyle/>
          <a:p>
            <a:pPr marL="0" indent="0">
              <a:buNone/>
            </a:pPr>
            <a:r>
              <a:rPr lang="en-US" sz="1800"/>
              <a:t>The data analytics practice encompasses many separate processes, which can comprise a data pipeline:</a:t>
            </a:r>
          </a:p>
          <a:p>
            <a:pPr marL="629920" lvl="1" indent="-305435"/>
            <a:r>
              <a:rPr lang="en-US" sz="1700"/>
              <a:t>Collecting and ingesting the data</a:t>
            </a:r>
          </a:p>
          <a:p>
            <a:pPr marL="629920" lvl="1" indent="-305435"/>
            <a:r>
              <a:rPr lang="en-US" sz="1700"/>
              <a:t>Categorizing the data into structured/unstructured forms, which might also define next actions</a:t>
            </a:r>
          </a:p>
          <a:p>
            <a:pPr marL="629920" lvl="1" indent="-305435"/>
            <a:r>
              <a:rPr lang="en-US" sz="1700"/>
              <a:t>Managing the data, usually in databases, data lakes, and/or data warehouses</a:t>
            </a:r>
          </a:p>
          <a:p>
            <a:pPr marL="629920" lvl="1" indent="-305435"/>
            <a:r>
              <a:rPr lang="en-US" sz="1700"/>
              <a:t>Storing the data in hot, warm, or cold storage</a:t>
            </a:r>
          </a:p>
          <a:p>
            <a:pPr marL="629920" lvl="1" indent="-305435"/>
            <a:r>
              <a:rPr lang="en-US" sz="1700"/>
              <a:t>Performing ETL (extract, transform, load)</a:t>
            </a:r>
          </a:p>
          <a:p>
            <a:pPr marL="629920" lvl="1" indent="-305435"/>
            <a:r>
              <a:rPr lang="en-US" sz="1700"/>
              <a:t>Analyzing the data to extract patterns, trends, and insights</a:t>
            </a:r>
          </a:p>
          <a:p>
            <a:pPr marL="629920" lvl="1" indent="-305435"/>
            <a:r>
              <a:rPr lang="en-US" sz="1700"/>
              <a:t>Sharing the data to business users or consumers, often in a dashboard or via specific storag</a:t>
            </a:r>
            <a:r>
              <a:rPr lang="en-US"/>
              <a:t>e</a:t>
            </a:r>
            <a:endParaRPr lang="en-IN"/>
          </a:p>
        </p:txBody>
      </p:sp>
    </p:spTree>
    <p:extLst>
      <p:ext uri="{BB962C8B-B14F-4D97-AF65-F5344CB8AC3E}">
        <p14:creationId xmlns:p14="http://schemas.microsoft.com/office/powerpoint/2010/main" val="83726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9EBA-BB3C-3953-9642-9D5E0FFD1648}"/>
              </a:ext>
            </a:extLst>
          </p:cNvPr>
          <p:cNvSpPr>
            <a:spLocks noGrp="1"/>
          </p:cNvSpPr>
          <p:nvPr>
            <p:ph type="title"/>
          </p:nvPr>
        </p:nvSpPr>
        <p:spPr>
          <a:xfrm>
            <a:off x="581192" y="702156"/>
            <a:ext cx="11029616" cy="1013800"/>
          </a:xfrm>
        </p:spPr>
        <p:txBody>
          <a:bodyPr>
            <a:normAutofit/>
          </a:bodyPr>
          <a:lstStyle/>
          <a:p>
            <a:r>
              <a:rPr lang="en-IN">
                <a:solidFill>
                  <a:schemeClr val="tx1"/>
                </a:solidFill>
              </a:rPr>
              <a:t>PRIMARY DATA AND SECONDARY DATA</a:t>
            </a:r>
          </a:p>
        </p:txBody>
      </p:sp>
      <p:pic>
        <p:nvPicPr>
          <p:cNvPr id="6" name="Graphic 5">
            <a:extLst>
              <a:ext uri="{FF2B5EF4-FFF2-40B4-BE49-F238E27FC236}">
                <a16:creationId xmlns:a16="http://schemas.microsoft.com/office/drawing/2014/main" id="{4BF4568B-5D93-6A50-9A11-99FAE40C9E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5769" y="1944825"/>
            <a:ext cx="4962525" cy="2412970"/>
          </a:xfrm>
          <a:prstGeom prst="rect">
            <a:avLst/>
          </a:prstGeom>
        </p:spPr>
      </p:pic>
      <p:sp>
        <p:nvSpPr>
          <p:cNvPr id="3" name="Content Placeholder 2">
            <a:extLst>
              <a:ext uri="{FF2B5EF4-FFF2-40B4-BE49-F238E27FC236}">
                <a16:creationId xmlns:a16="http://schemas.microsoft.com/office/drawing/2014/main" id="{4FC21B72-8508-E2C5-F01E-76BBBF3CAEB3}"/>
              </a:ext>
            </a:extLst>
          </p:cNvPr>
          <p:cNvSpPr>
            <a:spLocks noGrp="1"/>
          </p:cNvSpPr>
          <p:nvPr>
            <p:ph idx="1"/>
          </p:nvPr>
        </p:nvSpPr>
        <p:spPr>
          <a:xfrm>
            <a:off x="7303751" y="1964253"/>
            <a:ext cx="4307056" cy="4045683"/>
          </a:xfrm>
        </p:spPr>
        <p:txBody>
          <a:bodyPr>
            <a:normAutofit fontScale="92500" lnSpcReduction="10000"/>
          </a:bodyPr>
          <a:lstStyle/>
          <a:p>
            <a:pPr marL="0" indent="0">
              <a:lnSpc>
                <a:spcPct val="90000"/>
              </a:lnSpc>
              <a:buNone/>
            </a:pPr>
            <a:r>
              <a:rPr lang="en-IN" sz="1700"/>
              <a:t>1. </a:t>
            </a:r>
            <a:r>
              <a:rPr lang="en-IN" sz="1700" b="0" i="0">
                <a:effectLst/>
                <a:latin typeface="Roboto" panose="02000000000000000000" pitchFamily="2" charset="0"/>
              </a:rPr>
              <a:t>Primary Data Collection:</a:t>
            </a:r>
          </a:p>
          <a:p>
            <a:pPr lvl="1">
              <a:lnSpc>
                <a:spcPct val="90000"/>
              </a:lnSpc>
            </a:pPr>
            <a:r>
              <a:rPr lang="en-IN" sz="1700" b="0" i="0">
                <a:effectLst/>
                <a:latin typeface="Roboto" panose="02000000000000000000" pitchFamily="2" charset="0"/>
              </a:rPr>
              <a:t>Surveys and Questionnaires</a:t>
            </a:r>
          </a:p>
          <a:p>
            <a:pPr lvl="1">
              <a:lnSpc>
                <a:spcPct val="90000"/>
              </a:lnSpc>
            </a:pPr>
            <a:r>
              <a:rPr lang="en-IN" sz="1700" b="0" i="0">
                <a:effectLst/>
                <a:latin typeface="Roboto" panose="02000000000000000000" pitchFamily="2" charset="0"/>
              </a:rPr>
              <a:t>Interviews</a:t>
            </a:r>
          </a:p>
          <a:p>
            <a:pPr lvl="1">
              <a:lnSpc>
                <a:spcPct val="90000"/>
              </a:lnSpc>
            </a:pPr>
            <a:r>
              <a:rPr lang="en-IN" sz="1700" b="0" i="0">
                <a:effectLst/>
                <a:latin typeface="Roboto" panose="02000000000000000000" pitchFamily="2" charset="0"/>
              </a:rPr>
              <a:t>Observations</a:t>
            </a:r>
          </a:p>
          <a:p>
            <a:pPr lvl="1">
              <a:lnSpc>
                <a:spcPct val="90000"/>
              </a:lnSpc>
            </a:pPr>
            <a:r>
              <a:rPr lang="en-IN" sz="1700" b="0" i="0">
                <a:effectLst/>
                <a:latin typeface="Roboto" panose="02000000000000000000" pitchFamily="2" charset="0"/>
              </a:rPr>
              <a:t>Experiments</a:t>
            </a:r>
          </a:p>
          <a:p>
            <a:pPr lvl="1">
              <a:lnSpc>
                <a:spcPct val="90000"/>
              </a:lnSpc>
            </a:pPr>
            <a:r>
              <a:rPr lang="en-IN" sz="1700" b="0" i="0">
                <a:effectLst/>
                <a:latin typeface="Roboto" panose="02000000000000000000" pitchFamily="2" charset="0"/>
              </a:rPr>
              <a:t>Focus Groups</a:t>
            </a:r>
          </a:p>
          <a:p>
            <a:pPr marL="0" indent="0">
              <a:lnSpc>
                <a:spcPct val="90000"/>
              </a:lnSpc>
              <a:buNone/>
            </a:pPr>
            <a:r>
              <a:rPr lang="en-IN" sz="1700"/>
              <a:t>2. </a:t>
            </a:r>
            <a:r>
              <a:rPr lang="en-IN" sz="1700" b="0" i="0">
                <a:effectLst/>
                <a:latin typeface="Roboto" panose="02000000000000000000" pitchFamily="2" charset="0"/>
              </a:rPr>
              <a:t>Secondary Data Collection: </a:t>
            </a:r>
          </a:p>
          <a:p>
            <a:pPr lvl="1">
              <a:lnSpc>
                <a:spcPct val="90000"/>
              </a:lnSpc>
            </a:pPr>
            <a:r>
              <a:rPr lang="en-US" sz="1700">
                <a:latin typeface="Roboto" panose="02000000000000000000" pitchFamily="2" charset="0"/>
              </a:rPr>
              <a:t>Published Sources</a:t>
            </a:r>
          </a:p>
          <a:p>
            <a:pPr lvl="1">
              <a:lnSpc>
                <a:spcPct val="90000"/>
              </a:lnSpc>
            </a:pPr>
            <a:r>
              <a:rPr lang="en-US" sz="1700" b="0" i="0">
                <a:effectLst/>
                <a:latin typeface="Roboto" panose="02000000000000000000" pitchFamily="2" charset="0"/>
              </a:rPr>
              <a:t>Online Databases</a:t>
            </a:r>
          </a:p>
          <a:p>
            <a:pPr lvl="1">
              <a:lnSpc>
                <a:spcPct val="90000"/>
              </a:lnSpc>
            </a:pPr>
            <a:r>
              <a:rPr lang="en-US" sz="1700" b="0" i="0">
                <a:effectLst/>
                <a:latin typeface="Roboto" panose="02000000000000000000" pitchFamily="2" charset="0"/>
              </a:rPr>
              <a:t>Government and Institutional Records</a:t>
            </a:r>
          </a:p>
          <a:p>
            <a:pPr lvl="1">
              <a:lnSpc>
                <a:spcPct val="90000"/>
              </a:lnSpc>
            </a:pPr>
            <a:r>
              <a:rPr lang="en-US" sz="1700" b="0" i="0">
                <a:effectLst/>
                <a:latin typeface="Roboto" panose="02000000000000000000" pitchFamily="2" charset="0"/>
              </a:rPr>
              <a:t>Publicly Available Data</a:t>
            </a:r>
          </a:p>
          <a:p>
            <a:pPr lvl="1">
              <a:lnSpc>
                <a:spcPct val="90000"/>
              </a:lnSpc>
            </a:pPr>
            <a:r>
              <a:rPr lang="en-US" sz="1700" b="0" i="0">
                <a:effectLst/>
                <a:latin typeface="Roboto" panose="02000000000000000000" pitchFamily="2" charset="0"/>
              </a:rPr>
              <a:t>Past Research Studies</a:t>
            </a:r>
            <a:endParaRPr lang="en-IN" sz="1700" b="0" i="0">
              <a:effectLst/>
              <a:latin typeface="Roboto" panose="02000000000000000000" pitchFamily="2" charset="0"/>
            </a:endParaRPr>
          </a:p>
          <a:p>
            <a:pPr>
              <a:lnSpc>
                <a:spcPct val="90000"/>
              </a:lnSpc>
            </a:pPr>
            <a:endParaRPr lang="en-IN" sz="1700"/>
          </a:p>
        </p:txBody>
      </p:sp>
      <p:sp>
        <p:nvSpPr>
          <p:cNvPr id="8" name="TextBox 7">
            <a:extLst>
              <a:ext uri="{FF2B5EF4-FFF2-40B4-BE49-F238E27FC236}">
                <a16:creationId xmlns:a16="http://schemas.microsoft.com/office/drawing/2014/main" id="{B477587D-D032-6A7F-988D-968D215298C9}"/>
              </a:ext>
            </a:extLst>
          </p:cNvPr>
          <p:cNvSpPr txBox="1"/>
          <p:nvPr/>
        </p:nvSpPr>
        <p:spPr>
          <a:xfrm>
            <a:off x="1012202" y="4353555"/>
            <a:ext cx="2489890" cy="1569660"/>
          </a:xfrm>
          <a:prstGeom prst="rect">
            <a:avLst/>
          </a:prstGeom>
          <a:noFill/>
        </p:spPr>
        <p:txBody>
          <a:bodyPr wrap="square">
            <a:spAutoFit/>
          </a:bodyPr>
          <a:lstStyle/>
          <a:p>
            <a:pPr algn="just"/>
            <a:r>
              <a:rPr lang="en-US" sz="1600" b="0" i="0">
                <a:effectLst/>
                <a:latin typeface="Roboto" panose="02000000000000000000" pitchFamily="2" charset="0"/>
              </a:rPr>
              <a:t>Primary data collection involves the collection of original data directly from the source or through direct interaction with the respondents. </a:t>
            </a:r>
            <a:endParaRPr lang="en-IN" sz="1600"/>
          </a:p>
        </p:txBody>
      </p:sp>
      <p:sp>
        <p:nvSpPr>
          <p:cNvPr id="13" name="TextBox 12">
            <a:extLst>
              <a:ext uri="{FF2B5EF4-FFF2-40B4-BE49-F238E27FC236}">
                <a16:creationId xmlns:a16="http://schemas.microsoft.com/office/drawing/2014/main" id="{9643355F-090E-F75E-02C4-89227318FCB2}"/>
              </a:ext>
            </a:extLst>
          </p:cNvPr>
          <p:cNvSpPr txBox="1"/>
          <p:nvPr/>
        </p:nvSpPr>
        <p:spPr>
          <a:xfrm>
            <a:off x="3709707" y="4353555"/>
            <a:ext cx="2676229" cy="1323439"/>
          </a:xfrm>
          <a:prstGeom prst="rect">
            <a:avLst/>
          </a:prstGeom>
          <a:noFill/>
        </p:spPr>
        <p:txBody>
          <a:bodyPr wrap="square">
            <a:spAutoFit/>
          </a:bodyPr>
          <a:lstStyle/>
          <a:p>
            <a:pPr algn="just"/>
            <a:r>
              <a:rPr lang="en-US" sz="1600" b="0" i="0">
                <a:solidFill>
                  <a:srgbClr val="51565E"/>
                </a:solidFill>
                <a:effectLst/>
                <a:latin typeface="Roboto" panose="02000000000000000000" pitchFamily="2" charset="0"/>
              </a:rPr>
              <a:t>Secondary data collection involves using existing data </a:t>
            </a:r>
            <a:r>
              <a:rPr lang="en-US" sz="1600" b="0" i="0">
                <a:effectLst/>
                <a:latin typeface="Roboto" panose="02000000000000000000" pitchFamily="2" charset="0"/>
              </a:rPr>
              <a:t>collected</a:t>
            </a:r>
            <a:r>
              <a:rPr lang="en-US" sz="1600" b="0" i="0">
                <a:solidFill>
                  <a:srgbClr val="51565E"/>
                </a:solidFill>
                <a:effectLst/>
                <a:latin typeface="Roboto" panose="02000000000000000000" pitchFamily="2" charset="0"/>
              </a:rPr>
              <a:t> by someone else for a purpose different from the original intent.</a:t>
            </a:r>
            <a:endParaRPr lang="en-IN" sz="1600"/>
          </a:p>
        </p:txBody>
      </p:sp>
    </p:spTree>
    <p:extLst>
      <p:ext uri="{BB962C8B-B14F-4D97-AF65-F5344CB8AC3E}">
        <p14:creationId xmlns:p14="http://schemas.microsoft.com/office/powerpoint/2010/main" val="199590131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36</Slides>
  <Notes>33</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DividendVTI</vt:lpstr>
      <vt:lpstr>Data analytics</vt:lpstr>
      <vt:lpstr>title</vt:lpstr>
      <vt:lpstr>Data Analytics</vt:lpstr>
      <vt:lpstr>Basic Definitions</vt:lpstr>
      <vt:lpstr>What is data analytics?</vt:lpstr>
      <vt:lpstr>why data analytics is important to business?</vt:lpstr>
      <vt:lpstr>Data Analytics Tools</vt:lpstr>
      <vt:lpstr>Processes in data analytics</vt:lpstr>
      <vt:lpstr>PRIMARY DATA AND SECONDARY DATA</vt:lpstr>
      <vt:lpstr>ETL (Extract Transform LOAD)</vt:lpstr>
      <vt:lpstr>PowerPoint Presentation</vt:lpstr>
      <vt:lpstr>Diagnostic Analytics</vt:lpstr>
      <vt:lpstr>Descriptive Analytics</vt:lpstr>
      <vt:lpstr>Predictive Analytics</vt:lpstr>
      <vt:lpstr>Prescriptive Analytics</vt:lpstr>
      <vt:lpstr>Role of a data analyst</vt:lpstr>
      <vt:lpstr>Career opportunities</vt:lpstr>
      <vt:lpstr>PowerPoint Presentation</vt:lpstr>
      <vt:lpstr>PowerPoint Presentation</vt:lpstr>
      <vt:lpstr>PowerPoint Presentation</vt:lpstr>
      <vt:lpstr>Introduction to Pandas </vt:lpstr>
      <vt:lpstr>Features of Pandas</vt:lpstr>
      <vt:lpstr>Most used functions  in Pandas</vt:lpstr>
      <vt:lpstr>Core components of Pandas : Series and Data Frame</vt:lpstr>
      <vt:lpstr>File Handling with Pandas</vt:lpstr>
      <vt:lpstr>Sample Reading and writing .csv file</vt:lpstr>
      <vt:lpstr>Exploring a dataset using Pandas</vt:lpstr>
      <vt:lpstr>PowerPoint Presentation</vt:lpstr>
      <vt:lpstr>Data Manipulation: Drop missing elements</vt:lpstr>
      <vt:lpstr>Data Manipulation: Filling suitable value </vt:lpstr>
      <vt:lpstr>Replacing a value</vt:lpstr>
      <vt:lpstr>Groupby() function</vt:lpstr>
      <vt:lpstr>Finding maximum value in each label</vt:lpstr>
      <vt:lpstr>Finding unique value &amp; number of occurrence from Dataframe</vt:lpstr>
      <vt:lpstr>Statistical Functions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revision>9</cp:revision>
  <dcterms:created xsi:type="dcterms:W3CDTF">2021-05-26T16:50:10Z</dcterms:created>
  <dcterms:modified xsi:type="dcterms:W3CDTF">2024-03-22T04:50:30Z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